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22"/>
  </p:notesMasterIdLst>
  <p:sldIdLst>
    <p:sldId id="259" r:id="rId2"/>
    <p:sldId id="276" r:id="rId3"/>
    <p:sldId id="286" r:id="rId4"/>
    <p:sldId id="288" r:id="rId5"/>
    <p:sldId id="291" r:id="rId6"/>
    <p:sldId id="262" r:id="rId7"/>
    <p:sldId id="261" r:id="rId8"/>
    <p:sldId id="272" r:id="rId9"/>
    <p:sldId id="273" r:id="rId10"/>
    <p:sldId id="267" r:id="rId11"/>
    <p:sldId id="274" r:id="rId12"/>
    <p:sldId id="266" r:id="rId13"/>
    <p:sldId id="277" r:id="rId14"/>
    <p:sldId id="269" r:id="rId15"/>
    <p:sldId id="281" r:id="rId16"/>
    <p:sldId id="282" r:id="rId17"/>
    <p:sldId id="284" r:id="rId18"/>
    <p:sldId id="283" r:id="rId19"/>
    <p:sldId id="289" r:id="rId20"/>
    <p:sldId id="29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6107"/>
    <a:srgbClr val="E96E09"/>
    <a:srgbClr val="171CF5"/>
    <a:srgbClr val="D66508"/>
    <a:srgbClr val="2C35E0"/>
    <a:srgbClr val="C89838"/>
    <a:srgbClr val="DDC24F"/>
    <a:srgbClr val="BF773B"/>
    <a:srgbClr val="9C6C0C"/>
    <a:srgbClr val="D89E6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0" autoAdjust="0"/>
    <p:restoredTop sz="85603" autoAdjust="0"/>
  </p:normalViewPr>
  <p:slideViewPr>
    <p:cSldViewPr>
      <p:cViewPr>
        <p:scale>
          <a:sx n="69" d="100"/>
          <a:sy n="69" d="100"/>
        </p:scale>
        <p:origin x="-16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F928E-6F5D-4A66-A250-41321C63578B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23B68-571A-4EFC-B7FC-6108D400F1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319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23B68-571A-4EFC-B7FC-6108D400F19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1796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23B68-571A-4EFC-B7FC-6108D400F19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7812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23B68-571A-4EFC-B7FC-6108D400F19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45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23B68-571A-4EFC-B7FC-6108D400F19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413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23B68-571A-4EFC-B7FC-6108D400F19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0807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23B68-571A-4EFC-B7FC-6108D400F19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0807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23B68-571A-4EFC-B7FC-6108D400F19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9510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E6EE-C380-41B6-BB30-2E4F5EA2847E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52D9B-DA03-4ABD-8463-26CB2D6CEE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E6EE-C380-41B6-BB30-2E4F5EA2847E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2D9B-DA03-4ABD-8463-26CB2D6CEE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E6EE-C380-41B6-BB30-2E4F5EA2847E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2D9B-DA03-4ABD-8463-26CB2D6CEE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E6EE-C380-41B6-BB30-2E4F5EA2847E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2D9B-DA03-4ABD-8463-26CB2D6CEE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E6EE-C380-41B6-BB30-2E4F5EA2847E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2D9B-DA03-4ABD-8463-26CB2D6CEE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E6EE-C380-41B6-BB30-2E4F5EA2847E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2D9B-DA03-4ABD-8463-26CB2D6CEE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E6EE-C380-41B6-BB30-2E4F5EA2847E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2D9B-DA03-4ABD-8463-26CB2D6CEE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E6EE-C380-41B6-BB30-2E4F5EA2847E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2D9B-DA03-4ABD-8463-26CB2D6CEE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E6EE-C380-41B6-BB30-2E4F5EA2847E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2D9B-DA03-4ABD-8463-26CB2D6CEE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E6EE-C380-41B6-BB30-2E4F5EA2847E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2D9B-DA03-4ABD-8463-26CB2D6CEE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E6EE-C380-41B6-BB30-2E4F5EA2847E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2D9B-DA03-4ABD-8463-26CB2D6CEE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301E6EE-C380-41B6-BB30-2E4F5EA2847E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1D52D9B-DA03-4ABD-8463-26CB2D6CEE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47800"/>
            <a:ext cx="8153400" cy="1622425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E96E09"/>
                </a:solidFill>
                <a:latin typeface="Calibri" panose="020F0502020204030204" pitchFamily="34" charset="0"/>
              </a:rPr>
              <a:t>Management Practices and Nitrogen Availability for Organic Vegetables</a:t>
            </a:r>
            <a:endParaRPr lang="en-US" sz="3600" b="1" dirty="0">
              <a:solidFill>
                <a:srgbClr val="E96E09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Grace (</a:t>
            </a:r>
            <a:r>
              <a:rPr lang="en-US" sz="2400" b="1" dirty="0">
                <a:solidFill>
                  <a:schemeClr val="tx1"/>
                </a:solidFill>
              </a:rPr>
              <a:t>G</a:t>
            </a:r>
            <a:r>
              <a:rPr lang="en-US" sz="2400" b="1" dirty="0" smtClean="0">
                <a:solidFill>
                  <a:schemeClr val="tx1"/>
                </a:solidFill>
              </a:rPr>
              <a:t>uihua) Chen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University of Maryland, Dept. of Entomology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Contact: gchen2@umd.edu, 301-405-3945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889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823452" y="1737828"/>
            <a:ext cx="7162800" cy="4478306"/>
            <a:chOff x="838200" y="2074894"/>
            <a:chExt cx="7162800" cy="4478306"/>
          </a:xfrm>
        </p:grpSpPr>
        <p:grpSp>
          <p:nvGrpSpPr>
            <p:cNvPr id="16" name="Group 15"/>
            <p:cNvGrpSpPr/>
            <p:nvPr/>
          </p:nvGrpSpPr>
          <p:grpSpPr>
            <a:xfrm>
              <a:off x="1295400" y="3603528"/>
              <a:ext cx="6705600" cy="762000"/>
              <a:chOff x="1295400" y="3200400"/>
              <a:chExt cx="6705600" cy="762000"/>
            </a:xfrm>
          </p:grpSpPr>
          <p:sp>
            <p:nvSpPr>
              <p:cNvPr id="6" name="Left-Right Arrow 5"/>
              <p:cNvSpPr/>
              <p:nvPr/>
            </p:nvSpPr>
            <p:spPr>
              <a:xfrm>
                <a:off x="1295400" y="3200400"/>
                <a:ext cx="6705600" cy="762000"/>
              </a:xfrm>
              <a:prstGeom prst="leftRightArrow">
                <a:avLst/>
              </a:prstGeom>
              <a:gradFill>
                <a:gsLst>
                  <a:gs pos="0">
                    <a:srgbClr val="036107"/>
                  </a:gs>
                  <a:gs pos="50000">
                    <a:srgbClr val="DBD55F"/>
                  </a:gs>
                  <a:gs pos="100000">
                    <a:schemeClr val="accent3">
                      <a:lumMod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447800" y="3414252"/>
                <a:ext cx="6553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5:1            10:1             15:1            20:1                  30:1               40:1</a:t>
                </a:r>
                <a:endParaRPr lang="en-US" b="1" dirty="0"/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2286000" y="4254912"/>
              <a:ext cx="990600" cy="302342"/>
            </a:xfrm>
            <a:prstGeom prst="rect">
              <a:avLst/>
            </a:prstGeom>
            <a:solidFill>
              <a:srgbClr val="0361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Clovers</a:t>
              </a:r>
              <a:endParaRPr lang="en-US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359740" y="4586750"/>
              <a:ext cx="640080" cy="274320"/>
            </a:xfrm>
            <a:prstGeom prst="rect">
              <a:avLst/>
            </a:prstGeom>
            <a:solidFill>
              <a:srgbClr val="0361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Peas</a:t>
              </a:r>
              <a:endParaRPr lang="en-US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526888" y="4891548"/>
              <a:ext cx="914400" cy="304800"/>
            </a:xfrm>
            <a:prstGeom prst="rect">
              <a:avLst/>
            </a:prstGeom>
            <a:solidFill>
              <a:srgbClr val="0361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+mj-lt"/>
                </a:rPr>
                <a:t>Radish</a:t>
              </a:r>
              <a:endParaRPr lang="en-US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679780" y="5240596"/>
              <a:ext cx="3644820" cy="274320"/>
            </a:xfrm>
            <a:prstGeom prst="rect">
              <a:avLst/>
            </a:prstGeom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50000">
                  <a:srgbClr val="FFFF00"/>
                </a:gs>
                <a:gs pos="100000">
                  <a:srgbClr val="B78E3B"/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+mj-lt"/>
                </a:rPr>
                <a:t>Canola</a:t>
              </a:r>
              <a:endParaRPr lang="en-US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679780" y="5585704"/>
              <a:ext cx="4940220" cy="274320"/>
            </a:xfrm>
            <a:prstGeom prst="rect">
              <a:avLst/>
            </a:prstGeom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50000">
                  <a:srgbClr val="FFFF00"/>
                </a:gs>
                <a:gs pos="100000">
                  <a:schemeClr val="accent3">
                    <a:lumMod val="5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+mj-lt"/>
                </a:rPr>
                <a:t>Cereal rye, triticale</a:t>
              </a:r>
              <a:endParaRPr lang="en-US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698956" y="5927376"/>
              <a:ext cx="3778044" cy="274320"/>
            </a:xfrm>
            <a:prstGeom prst="rect">
              <a:avLst/>
            </a:prstGeom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50000">
                  <a:srgbClr val="FFFF00"/>
                </a:gs>
                <a:gs pos="100000">
                  <a:srgbClr val="C89838"/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+mj-lt"/>
                </a:rPr>
                <a:t>Annual ryegrass</a:t>
              </a:r>
              <a:endParaRPr lang="en-US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586748" y="6278880"/>
              <a:ext cx="1890252" cy="274320"/>
            </a:xfrm>
            <a:prstGeom prst="rect">
              <a:avLst/>
            </a:prstGeom>
            <a:gradFill>
              <a:gsLst>
                <a:gs pos="0">
                  <a:srgbClr val="D1C933"/>
                </a:gs>
                <a:gs pos="50000">
                  <a:srgbClr val="DDC24F"/>
                </a:gs>
                <a:gs pos="99000">
                  <a:srgbClr val="AE8D30"/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+mj-lt"/>
                </a:rPr>
                <a:t>Oats</a:t>
              </a:r>
              <a:endParaRPr lang="en-US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 rot="10800000">
              <a:off x="838200" y="3386415"/>
              <a:ext cx="461665" cy="113107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b="1" dirty="0" smtClean="0">
                  <a:latin typeface="+mj-lt"/>
                </a:rPr>
                <a:t>C:N Ratio</a:t>
              </a:r>
              <a:endParaRPr lang="en-US" b="1" dirty="0"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04993" y="3395447"/>
              <a:ext cx="18742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+mj-lt"/>
                </a:rPr>
                <a:t>High N content</a:t>
              </a:r>
              <a:endParaRPr lang="en-US" b="1" dirty="0"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932585" y="3389676"/>
              <a:ext cx="17732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+mj-lt"/>
                </a:rPr>
                <a:t>Low N content</a:t>
              </a:r>
              <a:endParaRPr lang="en-US" b="1" dirty="0">
                <a:latin typeface="+mj-lt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H="1">
              <a:off x="1575497" y="3322320"/>
              <a:ext cx="2615503" cy="0"/>
            </a:xfrm>
            <a:prstGeom prst="straightConnector1">
              <a:avLst/>
            </a:prstGeom>
            <a:ln w="25400">
              <a:solidFill>
                <a:schemeClr val="accent5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722308" y="2673396"/>
              <a:ext cx="16482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 Narrow" panose="020B0606020202030204" pitchFamily="34" charset="0"/>
                </a:rPr>
                <a:t>N mineralization</a:t>
              </a:r>
              <a:endParaRPr lang="en-US" b="1" dirty="0">
                <a:latin typeface="Arial Narrow" panose="020B060602020203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211829" y="2902306"/>
              <a:ext cx="3212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 Narrow" panose="020B0606020202030204" pitchFamily="34" charset="0"/>
                </a:rPr>
                <a:t>Microbes release excess N to soil</a:t>
              </a:r>
              <a:endParaRPr lang="en-US" b="1" dirty="0">
                <a:latin typeface="Arial Narrow" panose="020B0606020202030204" pitchFamily="34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5516388" y="3322320"/>
              <a:ext cx="2468880" cy="0"/>
            </a:xfrm>
            <a:prstGeom prst="straightConnector1">
              <a:avLst/>
            </a:prstGeom>
            <a:ln w="25400">
              <a:solidFill>
                <a:srgbClr val="7E5B1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5337932" y="2653728"/>
              <a:ext cx="16995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 Narrow" panose="020B0606020202030204" pitchFamily="34" charset="0"/>
                </a:rPr>
                <a:t>N Immobilization</a:t>
              </a:r>
              <a:endParaRPr lang="en-US" b="1" dirty="0">
                <a:latin typeface="Arial Narrow" panose="020B060602020203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342794" y="2895600"/>
              <a:ext cx="2616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 Narrow" panose="020B0606020202030204" pitchFamily="34" charset="0"/>
                </a:rPr>
                <a:t>Microbes tie up N from soil</a:t>
              </a:r>
              <a:endParaRPr lang="en-US" b="1" dirty="0">
                <a:latin typeface="Arial Narrow" panose="020B0606020202030204" pitchFamily="34" charset="0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4190999" y="3246120"/>
              <a:ext cx="91440" cy="18288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407248" y="3231372"/>
              <a:ext cx="91440" cy="182880"/>
            </a:xfrm>
            <a:prstGeom prst="ellipse">
              <a:avLst/>
            </a:prstGeom>
            <a:solidFill>
              <a:srgbClr val="7E5B1C"/>
            </a:solidFill>
            <a:ln>
              <a:solidFill>
                <a:srgbClr val="7E5B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 rot="10800000">
              <a:off x="4327131" y="2074894"/>
              <a:ext cx="1015663" cy="1418017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 algn="ctr"/>
              <a:r>
                <a:rPr lang="en-US" b="1" dirty="0" smtClean="0">
                  <a:latin typeface="Arial Narrow" panose="020B0606020202030204" pitchFamily="34" charset="0"/>
                </a:rPr>
                <a:t>Neutral </a:t>
              </a:r>
            </a:p>
            <a:p>
              <a:pPr algn="ctr"/>
              <a:r>
                <a:rPr lang="en-US" b="1" dirty="0" smtClean="0">
                  <a:latin typeface="Arial Narrow" panose="020B0606020202030204" pitchFamily="34" charset="0"/>
                </a:rPr>
                <a:t>Mineralization</a:t>
              </a:r>
            </a:p>
            <a:p>
              <a:pPr algn="ctr"/>
              <a:r>
                <a:rPr lang="en-US" b="1" dirty="0" smtClean="0">
                  <a:latin typeface="Arial Narrow" panose="020B0606020202030204" pitchFamily="34" charset="0"/>
                </a:rPr>
                <a:t>Immobilization</a:t>
              </a:r>
              <a:endParaRPr lang="en-US" b="1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52400" y="1090910"/>
            <a:ext cx="8933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 Narrow" panose="020B0606020202030204" pitchFamily="34" charset="0"/>
              </a:rPr>
              <a:t>C:N Ratio of Cover Crops Residues and N Mineralization / Immobilization</a:t>
            </a:r>
            <a:endParaRPr lang="en-US" sz="2400" b="1" dirty="0">
              <a:latin typeface="Arial Narrow" panose="020B0606020202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9600" y="6031468"/>
            <a:ext cx="3182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 Narrow" panose="020B0606020202030204" pitchFamily="34" charset="0"/>
              </a:rPr>
              <a:t>(C. White, 2014. Penn State Univ.)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04800" y="1654992"/>
            <a:ext cx="8458200" cy="4745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381000" y="228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ts val="4000"/>
              </a:lnSpc>
            </a:pPr>
            <a:r>
              <a:rPr lang="en-US" sz="3200" b="1" i="1" dirty="0" smtClean="0"/>
              <a:t>C:N Ratio and N Mineralization Rate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xmlns="" val="23552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344104" y="5867400"/>
            <a:ext cx="5948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(Source: D.M. Sullivan and N.D. Andrews, 2012, Oregon State Univ.)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81000" y="228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ts val="4000"/>
              </a:lnSpc>
            </a:pPr>
            <a:r>
              <a:rPr lang="en-US" sz="3200" b="1" i="1" dirty="0" smtClean="0"/>
              <a:t>C:N Ratio and N Mineralization Rate</a:t>
            </a:r>
            <a:endParaRPr lang="en-US" sz="3200" b="1" i="1" dirty="0"/>
          </a:p>
        </p:txBody>
      </p:sp>
      <p:grpSp>
        <p:nvGrpSpPr>
          <p:cNvPr id="36" name="Group 35"/>
          <p:cNvGrpSpPr/>
          <p:nvPr/>
        </p:nvGrpSpPr>
        <p:grpSpPr>
          <a:xfrm>
            <a:off x="1638300" y="1524000"/>
            <a:ext cx="5092702" cy="4032766"/>
            <a:chOff x="1638300" y="1524000"/>
            <a:chExt cx="5092702" cy="4032766"/>
          </a:xfrm>
        </p:grpSpPr>
        <p:grpSp>
          <p:nvGrpSpPr>
            <p:cNvPr id="33" name="Group 32"/>
            <p:cNvGrpSpPr/>
            <p:nvPr/>
          </p:nvGrpSpPr>
          <p:grpSpPr>
            <a:xfrm>
              <a:off x="1981200" y="1524000"/>
              <a:ext cx="4749802" cy="3657600"/>
              <a:chOff x="2238375" y="1217057"/>
              <a:chExt cx="4749802" cy="3657600"/>
            </a:xfrm>
          </p:grpSpPr>
          <p:sp>
            <p:nvSpPr>
              <p:cNvPr id="3" name="Freeform 2"/>
              <p:cNvSpPr/>
              <p:nvPr/>
            </p:nvSpPr>
            <p:spPr>
              <a:xfrm>
                <a:off x="2857500" y="3135842"/>
                <a:ext cx="2619375" cy="1159933"/>
              </a:xfrm>
              <a:custGeom>
                <a:avLst/>
                <a:gdLst>
                  <a:gd name="connsiteX0" fmla="*/ 0 w 2619375"/>
                  <a:gd name="connsiteY0" fmla="*/ 245533 h 1159933"/>
                  <a:gd name="connsiteX1" fmla="*/ 742950 w 2619375"/>
                  <a:gd name="connsiteY1" fmla="*/ 16933 h 1159933"/>
                  <a:gd name="connsiteX2" fmla="*/ 752475 w 2619375"/>
                  <a:gd name="connsiteY2" fmla="*/ 16933 h 1159933"/>
                  <a:gd name="connsiteX3" fmla="*/ 1209675 w 2619375"/>
                  <a:gd name="connsiteY3" fmla="*/ 74083 h 1159933"/>
                  <a:gd name="connsiteX4" fmla="*/ 1466850 w 2619375"/>
                  <a:gd name="connsiteY4" fmla="*/ 178858 h 1159933"/>
                  <a:gd name="connsiteX5" fmla="*/ 1828800 w 2619375"/>
                  <a:gd name="connsiteY5" fmla="*/ 436033 h 1159933"/>
                  <a:gd name="connsiteX6" fmla="*/ 2028825 w 2619375"/>
                  <a:gd name="connsiteY6" fmla="*/ 597958 h 1159933"/>
                  <a:gd name="connsiteX7" fmla="*/ 2286000 w 2619375"/>
                  <a:gd name="connsiteY7" fmla="*/ 807508 h 1159933"/>
                  <a:gd name="connsiteX8" fmla="*/ 2590800 w 2619375"/>
                  <a:gd name="connsiteY8" fmla="*/ 1159933 h 1159933"/>
                  <a:gd name="connsiteX9" fmla="*/ 2590800 w 2619375"/>
                  <a:gd name="connsiteY9" fmla="*/ 1159933 h 1159933"/>
                  <a:gd name="connsiteX10" fmla="*/ 2590800 w 2619375"/>
                  <a:gd name="connsiteY10" fmla="*/ 1159933 h 1159933"/>
                  <a:gd name="connsiteX11" fmla="*/ 2571750 w 2619375"/>
                  <a:gd name="connsiteY11" fmla="*/ 1131358 h 1159933"/>
                  <a:gd name="connsiteX12" fmla="*/ 2619375 w 2619375"/>
                  <a:gd name="connsiteY12" fmla="*/ 1159933 h 1159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619375" h="1159933">
                    <a:moveTo>
                      <a:pt x="0" y="245533"/>
                    </a:moveTo>
                    <a:lnTo>
                      <a:pt x="742950" y="16933"/>
                    </a:lnTo>
                    <a:cubicBezTo>
                      <a:pt x="868363" y="-21167"/>
                      <a:pt x="752475" y="16933"/>
                      <a:pt x="752475" y="16933"/>
                    </a:cubicBezTo>
                    <a:cubicBezTo>
                      <a:pt x="830262" y="26458"/>
                      <a:pt x="1090613" y="47096"/>
                      <a:pt x="1209675" y="74083"/>
                    </a:cubicBezTo>
                    <a:cubicBezTo>
                      <a:pt x="1328737" y="101070"/>
                      <a:pt x="1363663" y="118533"/>
                      <a:pt x="1466850" y="178858"/>
                    </a:cubicBezTo>
                    <a:cubicBezTo>
                      <a:pt x="1570037" y="239183"/>
                      <a:pt x="1735138" y="366183"/>
                      <a:pt x="1828800" y="436033"/>
                    </a:cubicBezTo>
                    <a:cubicBezTo>
                      <a:pt x="1922463" y="505883"/>
                      <a:pt x="2028825" y="597958"/>
                      <a:pt x="2028825" y="597958"/>
                    </a:cubicBezTo>
                    <a:cubicBezTo>
                      <a:pt x="2105025" y="659871"/>
                      <a:pt x="2192338" y="713846"/>
                      <a:pt x="2286000" y="807508"/>
                    </a:cubicBezTo>
                    <a:cubicBezTo>
                      <a:pt x="2379662" y="901170"/>
                      <a:pt x="2590800" y="1159933"/>
                      <a:pt x="2590800" y="1159933"/>
                    </a:cubicBezTo>
                    <a:lnTo>
                      <a:pt x="2590800" y="1159933"/>
                    </a:lnTo>
                    <a:lnTo>
                      <a:pt x="2590800" y="1159933"/>
                    </a:lnTo>
                    <a:cubicBezTo>
                      <a:pt x="2587625" y="1155171"/>
                      <a:pt x="2566988" y="1131358"/>
                      <a:pt x="2571750" y="1131358"/>
                    </a:cubicBezTo>
                    <a:cubicBezTo>
                      <a:pt x="2576512" y="1131358"/>
                      <a:pt x="2597943" y="1145645"/>
                      <a:pt x="2619375" y="1159933"/>
                    </a:cubicBezTo>
                  </a:path>
                </a:pathLst>
              </a:custGeom>
              <a:noFill/>
              <a:ln>
                <a:solidFill>
                  <a:srgbClr val="C00000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3276600" y="3076287"/>
                <a:ext cx="2162175" cy="609888"/>
              </a:xfrm>
              <a:custGeom>
                <a:avLst/>
                <a:gdLst>
                  <a:gd name="connsiteX0" fmla="*/ 0 w 2162175"/>
                  <a:gd name="connsiteY0" fmla="*/ 266988 h 609888"/>
                  <a:gd name="connsiteX1" fmla="*/ 409575 w 2162175"/>
                  <a:gd name="connsiteY1" fmla="*/ 124113 h 609888"/>
                  <a:gd name="connsiteX2" fmla="*/ 752475 w 2162175"/>
                  <a:gd name="connsiteY2" fmla="*/ 76488 h 609888"/>
                  <a:gd name="connsiteX3" fmla="*/ 1143000 w 2162175"/>
                  <a:gd name="connsiteY3" fmla="*/ 28863 h 609888"/>
                  <a:gd name="connsiteX4" fmla="*/ 1381125 w 2162175"/>
                  <a:gd name="connsiteY4" fmla="*/ 288 h 609888"/>
                  <a:gd name="connsiteX5" fmla="*/ 1514475 w 2162175"/>
                  <a:gd name="connsiteY5" fmla="*/ 19338 h 609888"/>
                  <a:gd name="connsiteX6" fmla="*/ 1676400 w 2162175"/>
                  <a:gd name="connsiteY6" fmla="*/ 95538 h 609888"/>
                  <a:gd name="connsiteX7" fmla="*/ 2162175 w 2162175"/>
                  <a:gd name="connsiteY7" fmla="*/ 609888 h 609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62175" h="609888">
                    <a:moveTo>
                      <a:pt x="0" y="266988"/>
                    </a:moveTo>
                    <a:cubicBezTo>
                      <a:pt x="142081" y="211425"/>
                      <a:pt x="284163" y="155863"/>
                      <a:pt x="409575" y="124113"/>
                    </a:cubicBezTo>
                    <a:cubicBezTo>
                      <a:pt x="534987" y="92363"/>
                      <a:pt x="752475" y="76488"/>
                      <a:pt x="752475" y="76488"/>
                    </a:cubicBezTo>
                    <a:lnTo>
                      <a:pt x="1143000" y="28863"/>
                    </a:lnTo>
                    <a:cubicBezTo>
                      <a:pt x="1247775" y="16163"/>
                      <a:pt x="1319213" y="1875"/>
                      <a:pt x="1381125" y="288"/>
                    </a:cubicBezTo>
                    <a:cubicBezTo>
                      <a:pt x="1443037" y="-1299"/>
                      <a:pt x="1465263" y="3463"/>
                      <a:pt x="1514475" y="19338"/>
                    </a:cubicBezTo>
                    <a:cubicBezTo>
                      <a:pt x="1563687" y="35213"/>
                      <a:pt x="1568450" y="-2887"/>
                      <a:pt x="1676400" y="95538"/>
                    </a:cubicBezTo>
                    <a:cubicBezTo>
                      <a:pt x="1784350" y="193963"/>
                      <a:pt x="1973262" y="401925"/>
                      <a:pt x="2162175" y="609888"/>
                    </a:cubicBezTo>
                  </a:path>
                </a:pathLst>
              </a:cu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3257550" y="2299039"/>
                <a:ext cx="2076450" cy="1063286"/>
              </a:xfrm>
              <a:custGeom>
                <a:avLst/>
                <a:gdLst>
                  <a:gd name="connsiteX0" fmla="*/ 0 w 2076450"/>
                  <a:gd name="connsiteY0" fmla="*/ 1063286 h 1063286"/>
                  <a:gd name="connsiteX1" fmla="*/ 704850 w 2076450"/>
                  <a:gd name="connsiteY1" fmla="*/ 787061 h 1063286"/>
                  <a:gd name="connsiteX2" fmla="*/ 885825 w 2076450"/>
                  <a:gd name="connsiteY2" fmla="*/ 710861 h 1063286"/>
                  <a:gd name="connsiteX3" fmla="*/ 1104900 w 2076450"/>
                  <a:gd name="connsiteY3" fmla="*/ 501311 h 1063286"/>
                  <a:gd name="connsiteX4" fmla="*/ 1323975 w 2076450"/>
                  <a:gd name="connsiteY4" fmla="*/ 234611 h 1063286"/>
                  <a:gd name="connsiteX5" fmla="*/ 1514475 w 2076450"/>
                  <a:gd name="connsiteY5" fmla="*/ 44111 h 1063286"/>
                  <a:gd name="connsiteX6" fmla="*/ 1619250 w 2076450"/>
                  <a:gd name="connsiteY6" fmla="*/ 6011 h 1063286"/>
                  <a:gd name="connsiteX7" fmla="*/ 1733550 w 2076450"/>
                  <a:gd name="connsiteY7" fmla="*/ 6011 h 1063286"/>
                  <a:gd name="connsiteX8" fmla="*/ 1866900 w 2076450"/>
                  <a:gd name="connsiteY8" fmla="*/ 63161 h 1063286"/>
                  <a:gd name="connsiteX9" fmla="*/ 2076450 w 2076450"/>
                  <a:gd name="connsiteY9" fmla="*/ 139361 h 1063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076450" h="1063286">
                    <a:moveTo>
                      <a:pt x="0" y="1063286"/>
                    </a:moveTo>
                    <a:lnTo>
                      <a:pt x="704850" y="787061"/>
                    </a:lnTo>
                    <a:cubicBezTo>
                      <a:pt x="852487" y="728324"/>
                      <a:pt x="819150" y="758486"/>
                      <a:pt x="885825" y="710861"/>
                    </a:cubicBezTo>
                    <a:cubicBezTo>
                      <a:pt x="952500" y="663236"/>
                      <a:pt x="1031875" y="580686"/>
                      <a:pt x="1104900" y="501311"/>
                    </a:cubicBezTo>
                    <a:cubicBezTo>
                      <a:pt x="1177925" y="421936"/>
                      <a:pt x="1255713" y="310811"/>
                      <a:pt x="1323975" y="234611"/>
                    </a:cubicBezTo>
                    <a:cubicBezTo>
                      <a:pt x="1392237" y="158411"/>
                      <a:pt x="1465263" y="82211"/>
                      <a:pt x="1514475" y="44111"/>
                    </a:cubicBezTo>
                    <a:cubicBezTo>
                      <a:pt x="1563688" y="6011"/>
                      <a:pt x="1582738" y="12361"/>
                      <a:pt x="1619250" y="6011"/>
                    </a:cubicBezTo>
                    <a:cubicBezTo>
                      <a:pt x="1655762" y="-339"/>
                      <a:pt x="1692275" y="-3514"/>
                      <a:pt x="1733550" y="6011"/>
                    </a:cubicBezTo>
                    <a:cubicBezTo>
                      <a:pt x="1774825" y="15536"/>
                      <a:pt x="1809750" y="40936"/>
                      <a:pt x="1866900" y="63161"/>
                    </a:cubicBezTo>
                    <a:cubicBezTo>
                      <a:pt x="1924050" y="85386"/>
                      <a:pt x="2000250" y="112373"/>
                      <a:pt x="2076450" y="139361"/>
                    </a:cubicBezTo>
                  </a:path>
                </a:pathLst>
              </a:custGeom>
              <a:noFill/>
              <a:ln>
                <a:solidFill>
                  <a:srgbClr val="E96E09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3238500" y="1857375"/>
                <a:ext cx="2248030" cy="1485900"/>
              </a:xfrm>
              <a:custGeom>
                <a:avLst/>
                <a:gdLst>
                  <a:gd name="connsiteX0" fmla="*/ 0 w 2248030"/>
                  <a:gd name="connsiteY0" fmla="*/ 1485900 h 1485900"/>
                  <a:gd name="connsiteX1" fmla="*/ 438150 w 2248030"/>
                  <a:gd name="connsiteY1" fmla="*/ 1333500 h 1485900"/>
                  <a:gd name="connsiteX2" fmla="*/ 790575 w 2248030"/>
                  <a:gd name="connsiteY2" fmla="*/ 1162050 h 1485900"/>
                  <a:gd name="connsiteX3" fmla="*/ 981075 w 2248030"/>
                  <a:gd name="connsiteY3" fmla="*/ 1019175 h 1485900"/>
                  <a:gd name="connsiteX4" fmla="*/ 1123950 w 2248030"/>
                  <a:gd name="connsiteY4" fmla="*/ 781050 h 1485900"/>
                  <a:gd name="connsiteX5" fmla="*/ 1362075 w 2248030"/>
                  <a:gd name="connsiteY5" fmla="*/ 390525 h 1485900"/>
                  <a:gd name="connsiteX6" fmla="*/ 1533525 w 2248030"/>
                  <a:gd name="connsiteY6" fmla="*/ 123825 h 1485900"/>
                  <a:gd name="connsiteX7" fmla="*/ 1733550 w 2248030"/>
                  <a:gd name="connsiteY7" fmla="*/ 19050 h 1485900"/>
                  <a:gd name="connsiteX8" fmla="*/ 2028825 w 2248030"/>
                  <a:gd name="connsiteY8" fmla="*/ 9525 h 1485900"/>
                  <a:gd name="connsiteX9" fmla="*/ 2200275 w 2248030"/>
                  <a:gd name="connsiteY9" fmla="*/ 9525 h 1485900"/>
                  <a:gd name="connsiteX10" fmla="*/ 2247900 w 2248030"/>
                  <a:gd name="connsiteY10" fmla="*/ 9525 h 1485900"/>
                  <a:gd name="connsiteX11" fmla="*/ 2190750 w 2248030"/>
                  <a:gd name="connsiteY11" fmla="*/ 0 h 148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248030" h="1485900">
                    <a:moveTo>
                      <a:pt x="0" y="1485900"/>
                    </a:moveTo>
                    <a:cubicBezTo>
                      <a:pt x="153194" y="1436687"/>
                      <a:pt x="306388" y="1387475"/>
                      <a:pt x="438150" y="1333500"/>
                    </a:cubicBezTo>
                    <a:cubicBezTo>
                      <a:pt x="569913" y="1279525"/>
                      <a:pt x="700088" y="1214437"/>
                      <a:pt x="790575" y="1162050"/>
                    </a:cubicBezTo>
                    <a:cubicBezTo>
                      <a:pt x="881063" y="1109662"/>
                      <a:pt x="925513" y="1082675"/>
                      <a:pt x="981075" y="1019175"/>
                    </a:cubicBezTo>
                    <a:cubicBezTo>
                      <a:pt x="1036637" y="955675"/>
                      <a:pt x="1060450" y="885825"/>
                      <a:pt x="1123950" y="781050"/>
                    </a:cubicBezTo>
                    <a:cubicBezTo>
                      <a:pt x="1187450" y="676275"/>
                      <a:pt x="1293813" y="500062"/>
                      <a:pt x="1362075" y="390525"/>
                    </a:cubicBezTo>
                    <a:cubicBezTo>
                      <a:pt x="1430337" y="280988"/>
                      <a:pt x="1471613" y="185737"/>
                      <a:pt x="1533525" y="123825"/>
                    </a:cubicBezTo>
                    <a:cubicBezTo>
                      <a:pt x="1595437" y="61913"/>
                      <a:pt x="1651000" y="38100"/>
                      <a:pt x="1733550" y="19050"/>
                    </a:cubicBezTo>
                    <a:cubicBezTo>
                      <a:pt x="1816100" y="0"/>
                      <a:pt x="1951038" y="11112"/>
                      <a:pt x="2028825" y="9525"/>
                    </a:cubicBezTo>
                    <a:cubicBezTo>
                      <a:pt x="2106612" y="7938"/>
                      <a:pt x="2200275" y="9525"/>
                      <a:pt x="2200275" y="9525"/>
                    </a:cubicBezTo>
                    <a:cubicBezTo>
                      <a:pt x="2236787" y="9525"/>
                      <a:pt x="2249487" y="11112"/>
                      <a:pt x="2247900" y="9525"/>
                    </a:cubicBezTo>
                    <a:cubicBezTo>
                      <a:pt x="2246313" y="7938"/>
                      <a:pt x="2197100" y="1587"/>
                      <a:pt x="2190750" y="0"/>
                    </a:cubicBezTo>
                  </a:path>
                </a:pathLst>
              </a:cu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938503" y="3962400"/>
                <a:ext cx="35781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  <a:latin typeface="Arial Narrow" panose="020B0606020202030204" pitchFamily="34" charset="0"/>
                  </a:rPr>
                  <a:t>Tiller            Joint      Boot         Cereal</a:t>
                </a:r>
                <a:endParaRPr lang="en-US" b="1" dirty="0">
                  <a:solidFill>
                    <a:srgbClr val="C00000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4101" name="Picture 5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18315" t="5855" r="21511" b="25209"/>
              <a:stretch/>
            </p:blipFill>
            <p:spPr bwMode="auto">
              <a:xfrm>
                <a:off x="2238375" y="1217057"/>
                <a:ext cx="3943350" cy="33644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2809875" y="4505325"/>
                <a:ext cx="30059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3/1         4/1        5/1       6/1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810000" y="1505534"/>
                <a:ext cx="29041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7030A0"/>
                    </a:solidFill>
                    <a:latin typeface="Arial Narrow" panose="020B0606020202030204" pitchFamily="34" charset="0"/>
                  </a:rPr>
                  <a:t>Vegetative    Bud       Legume</a:t>
                </a:r>
                <a:endParaRPr lang="en-US" b="1" dirty="0">
                  <a:solidFill>
                    <a:srgbClr val="7030A0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486400" y="2224876"/>
                <a:ext cx="14255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3"/>
                    </a:solidFill>
                    <a:latin typeface="Arial Narrow" panose="020B0606020202030204" pitchFamily="34" charset="0"/>
                  </a:rPr>
                  <a:t>75% legume</a:t>
                </a:r>
                <a:endParaRPr lang="en-US" b="1" dirty="0">
                  <a:solidFill>
                    <a:schemeClr val="accent3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5562600" y="3206018"/>
                <a:ext cx="1425577" cy="305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tx2"/>
                    </a:solidFill>
                    <a:latin typeface="Arial Narrow" panose="020B0606020202030204" pitchFamily="34" charset="0"/>
                  </a:rPr>
                  <a:t>25% legume</a:t>
                </a:r>
                <a:endParaRPr lang="en-US" b="1" dirty="0">
                  <a:solidFill>
                    <a:schemeClr val="tx2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857500" y="4495800"/>
                <a:ext cx="3009900" cy="6085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>
                <a:off x="3124200" y="4499956"/>
                <a:ext cx="0" cy="5486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3962400" y="4490847"/>
                <a:ext cx="0" cy="5486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4724400" y="4492148"/>
                <a:ext cx="3182" cy="5486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5486400" y="4498294"/>
                <a:ext cx="0" cy="49876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TextBox 33"/>
            <p:cNvSpPr txBox="1"/>
            <p:nvPr/>
          </p:nvSpPr>
          <p:spPr>
            <a:xfrm>
              <a:off x="2581275" y="5187434"/>
              <a:ext cx="29322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 Narrow" panose="020B0606020202030204" pitchFamily="34" charset="0"/>
                </a:rPr>
                <a:t>Date of cover crop termination</a:t>
              </a:r>
              <a:endParaRPr lang="en-US" b="1" dirty="0">
                <a:latin typeface="Arial Narrow" panose="020B060602020203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 rot="16200000">
              <a:off x="522482" y="3192268"/>
              <a:ext cx="26009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PAN from cover crop (</a:t>
              </a:r>
              <a:r>
                <a:rPr lang="en-US" b="1" dirty="0" err="1" smtClean="0">
                  <a:latin typeface="Arial Narrow" panose="020B0606020202030204" pitchFamily="34" charset="0"/>
                  <a:cs typeface="Arial" panose="020B0604020202020204" pitchFamily="34" charset="0"/>
                </a:rPr>
                <a:t>lb</a:t>
              </a:r>
              <a:r>
                <a:rPr lang="en-US" b="1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/A)</a:t>
              </a:r>
              <a:endParaRPr lang="en-US" b="1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315818" y="1145041"/>
            <a:ext cx="3757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E96E09"/>
                </a:solidFill>
                <a:latin typeface="Arial Narrow" panose="020B0606020202030204" pitchFamily="34" charset="0"/>
              </a:rPr>
              <a:t>When to terminate my cover crops?</a:t>
            </a:r>
            <a:endParaRPr lang="en-US" sz="2000" b="1" dirty="0">
              <a:solidFill>
                <a:srgbClr val="E96E09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392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9800" y="609600"/>
            <a:ext cx="4886325" cy="565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6324600"/>
            <a:ext cx="7203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(USDA NRCS East National Technology Support Center, Greensboro, NC)</a:t>
            </a:r>
            <a:endParaRPr lang="en-US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699772"/>
            <a:ext cx="5810250" cy="13388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800" b="1" dirty="0" smtClean="0">
                <a:latin typeface="Arial Narrow" panose="020B0606020202030204" pitchFamily="34" charset="0"/>
              </a:rPr>
              <a:t>Recommendation: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Arial Narrow" panose="020B0606020202030204" pitchFamily="34" charset="0"/>
              </a:rPr>
              <a:t>Grab some soil samples from your field before planting/transplanting to test %N and C:N ratio  </a:t>
            </a:r>
            <a:endParaRPr lang="en-US" sz="24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55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6947"/>
            <a:ext cx="7848600" cy="973253"/>
          </a:xfrm>
        </p:spPr>
        <p:txBody>
          <a:bodyPr anchor="ctr" anchorCtr="0">
            <a:noAutofit/>
          </a:bodyPr>
          <a:lstStyle/>
          <a:p>
            <a:pPr marL="0" indent="0" algn="ctr">
              <a:lnSpc>
                <a:spcPts val="4000"/>
              </a:lnSpc>
              <a:buNone/>
            </a:pPr>
            <a:r>
              <a:rPr lang="en-US" sz="3600" b="1" dirty="0" smtClean="0"/>
              <a:t>Conditions Controlling Organic N Mineralization and Immobilization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6781800" cy="3657600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chemeClr val="tx1"/>
                </a:solidFill>
              </a:rPr>
              <a:t>Sources of organic fertilizers:</a:t>
            </a:r>
            <a:endParaRPr lang="en-US" sz="2800" b="1" dirty="0">
              <a:solidFill>
                <a:schemeClr val="tx1"/>
              </a:solidFill>
            </a:endParaRP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chemeClr val="tx1"/>
                </a:solidFill>
              </a:rPr>
              <a:t>Soil moisture and Temperature</a:t>
            </a: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chemeClr val="tx1"/>
                </a:solidFill>
              </a:rPr>
              <a:t>Tillage: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b="1" dirty="0">
                <a:solidFill>
                  <a:schemeClr val="tx1"/>
                </a:solidFill>
              </a:rPr>
              <a:t> 	</a:t>
            </a:r>
            <a:r>
              <a:rPr lang="en-US" sz="2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Changes in soil moisture, temperature and 	placement of fertilizers </a:t>
            </a:r>
            <a:endParaRPr lang="en-US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62750" y="1605150"/>
            <a:ext cx="5937844" cy="394979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endParaRPr lang="en-US" sz="2800" b="1" dirty="0" smtClean="0">
              <a:solidFill>
                <a:srgbClr val="171CF5"/>
              </a:solidFill>
              <a:latin typeface="+mj-lt"/>
            </a:endParaRPr>
          </a:p>
          <a:p>
            <a:pPr>
              <a:spcBef>
                <a:spcPts val="2000"/>
              </a:spcBef>
            </a:pPr>
            <a:endParaRPr lang="en-US" sz="2800" b="1" dirty="0">
              <a:solidFill>
                <a:srgbClr val="171CF5"/>
              </a:solidFill>
              <a:latin typeface="+mj-lt"/>
            </a:endParaRPr>
          </a:p>
          <a:p>
            <a:r>
              <a:rPr lang="en-US" sz="2800" b="1" dirty="0" smtClean="0">
                <a:solidFill>
                  <a:srgbClr val="171CF5"/>
                </a:solidFill>
                <a:latin typeface="+mj-lt"/>
              </a:rPr>
              <a:t>Soil Moisture and Temperature?  </a:t>
            </a:r>
            <a:endParaRPr lang="en-US" sz="2000" b="1" dirty="0" smtClean="0">
              <a:solidFill>
                <a:srgbClr val="171CF5"/>
              </a:solidFill>
              <a:latin typeface="+mj-lt"/>
            </a:endParaRPr>
          </a:p>
          <a:p>
            <a:pPr>
              <a:spcBef>
                <a:spcPts val="1200"/>
              </a:spcBef>
            </a:pPr>
            <a:endParaRPr lang="en-US" sz="2000" b="1" dirty="0">
              <a:solidFill>
                <a:srgbClr val="171CF5"/>
              </a:solidFill>
              <a:latin typeface="+mj-lt"/>
            </a:endParaRPr>
          </a:p>
          <a:p>
            <a:pPr>
              <a:spcBef>
                <a:spcPts val="1200"/>
              </a:spcBef>
            </a:pPr>
            <a:endParaRPr lang="en-US" sz="2000" b="1" dirty="0" smtClean="0">
              <a:solidFill>
                <a:srgbClr val="171CF5"/>
              </a:solidFill>
              <a:latin typeface="+mj-lt"/>
            </a:endParaRPr>
          </a:p>
          <a:p>
            <a:pPr>
              <a:spcBef>
                <a:spcPts val="1200"/>
              </a:spcBef>
            </a:pPr>
            <a:endParaRPr lang="en-US" sz="2000" b="1" dirty="0">
              <a:solidFill>
                <a:srgbClr val="171CF5"/>
              </a:solidFill>
              <a:latin typeface="+mj-lt"/>
            </a:endParaRPr>
          </a:p>
          <a:p>
            <a:pPr>
              <a:spcBef>
                <a:spcPts val="1200"/>
              </a:spcBef>
            </a:pPr>
            <a:endParaRPr lang="en-US" sz="2000" b="1" dirty="0" smtClean="0">
              <a:solidFill>
                <a:srgbClr val="171CF5"/>
              </a:solidFill>
              <a:latin typeface="+mj-lt"/>
            </a:endParaRPr>
          </a:p>
          <a:p>
            <a:pPr>
              <a:spcBef>
                <a:spcPts val="1200"/>
              </a:spcBef>
            </a:pPr>
            <a:endParaRPr lang="en-US" sz="2000" b="1" dirty="0" smtClean="0">
              <a:solidFill>
                <a:srgbClr val="171CF5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162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228600" y="484071"/>
            <a:ext cx="8763000" cy="97325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ts val="4000"/>
              </a:lnSpc>
            </a:pPr>
            <a:r>
              <a:rPr lang="en-US" sz="3600" b="1" dirty="0" smtClean="0"/>
              <a:t>Effects of Temperature on </a:t>
            </a:r>
          </a:p>
          <a:p>
            <a:pPr>
              <a:lnSpc>
                <a:spcPts val="4000"/>
              </a:lnSpc>
            </a:pPr>
            <a:r>
              <a:rPr lang="en-US" sz="3600" b="1" dirty="0" smtClean="0"/>
              <a:t>N Mineralization</a:t>
            </a:r>
            <a:endParaRPr lang="en-US" sz="3600" b="1" dirty="0"/>
          </a:p>
        </p:txBody>
      </p:sp>
      <p:grpSp>
        <p:nvGrpSpPr>
          <p:cNvPr id="67" name="Group 66"/>
          <p:cNvGrpSpPr/>
          <p:nvPr/>
        </p:nvGrpSpPr>
        <p:grpSpPr>
          <a:xfrm>
            <a:off x="903773" y="1676400"/>
            <a:ext cx="7177233" cy="4435745"/>
            <a:chOff x="1945243" y="1914523"/>
            <a:chExt cx="7177233" cy="4435745"/>
          </a:xfrm>
        </p:grpSpPr>
        <p:grpSp>
          <p:nvGrpSpPr>
            <p:cNvPr id="60" name="Group 59"/>
            <p:cNvGrpSpPr/>
            <p:nvPr/>
          </p:nvGrpSpPr>
          <p:grpSpPr>
            <a:xfrm>
              <a:off x="2293113" y="2102496"/>
              <a:ext cx="4319588" cy="3807829"/>
              <a:chOff x="1821626" y="2205037"/>
              <a:chExt cx="4319588" cy="3807829"/>
            </a:xfrm>
          </p:grpSpPr>
          <p:pic>
            <p:nvPicPr>
              <p:cNvPr id="6152" name="Picture 8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8987" t="32380" r="4493" b="6624"/>
              <a:stretch/>
            </p:blipFill>
            <p:spPr bwMode="auto">
              <a:xfrm>
                <a:off x="1828800" y="2205037"/>
                <a:ext cx="4310063" cy="140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53" name="Picture 9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r="6508"/>
              <a:stretch/>
            </p:blipFill>
            <p:spPr bwMode="auto">
              <a:xfrm>
                <a:off x="1828800" y="3386316"/>
                <a:ext cx="4310063" cy="1447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54" name="Picture 10"/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t="-4697" r="5323"/>
              <a:stretch/>
            </p:blipFill>
            <p:spPr bwMode="auto">
              <a:xfrm>
                <a:off x="1821626" y="4526966"/>
                <a:ext cx="4319588" cy="1485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61" name="Group 60"/>
            <p:cNvGrpSpPr/>
            <p:nvPr/>
          </p:nvGrpSpPr>
          <p:grpSpPr>
            <a:xfrm>
              <a:off x="6924675" y="2568049"/>
              <a:ext cx="2197801" cy="904377"/>
              <a:chOff x="6924675" y="2568049"/>
              <a:chExt cx="2197801" cy="904377"/>
            </a:xfrm>
          </p:grpSpPr>
          <p:pic>
            <p:nvPicPr>
              <p:cNvPr id="70" name="Picture 8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24016" t="8490" r="10630" b="49397"/>
              <a:stretch/>
            </p:blipFill>
            <p:spPr bwMode="auto">
              <a:xfrm>
                <a:off x="6924675" y="2568049"/>
                <a:ext cx="1114425" cy="8990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1" name="Picture 8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24016" t="50420" r="10630" b="7468"/>
              <a:stretch/>
            </p:blipFill>
            <p:spPr bwMode="auto">
              <a:xfrm>
                <a:off x="8008051" y="2573375"/>
                <a:ext cx="1114425" cy="8990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2" name="TextBox 61"/>
            <p:cNvSpPr txBox="1"/>
            <p:nvPr/>
          </p:nvSpPr>
          <p:spPr>
            <a:xfrm>
              <a:off x="2759886" y="1914523"/>
              <a:ext cx="2087431" cy="75405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Arial Narrow" panose="020B0606020202030204" pitchFamily="34" charset="0"/>
                </a:rPr>
                <a:t>Soil water content at</a:t>
              </a:r>
            </a:p>
            <a:p>
              <a:pPr>
                <a:spcBef>
                  <a:spcPts val="600"/>
                </a:spcBef>
              </a:pPr>
              <a:r>
                <a:rPr lang="en-US" dirty="0" smtClean="0"/>
                <a:t> </a:t>
              </a:r>
              <a:r>
                <a:rPr lang="en-US" dirty="0" smtClean="0">
                  <a:latin typeface="Arial Narrow" panose="020B0606020202030204" pitchFamily="34" charset="0"/>
                </a:rPr>
                <a:t>A. 60% field capacity</a:t>
              </a:r>
              <a:endParaRPr lang="en-US" dirty="0">
                <a:latin typeface="Arial Narrow" panose="020B0606020202030204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819400" y="3314700"/>
              <a:ext cx="35814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Arial Narrow" panose="020B0606020202030204" pitchFamily="34" charset="0"/>
                </a:rPr>
                <a:t>B. 80</a:t>
              </a:r>
              <a:r>
                <a:rPr lang="en-US" dirty="0">
                  <a:latin typeface="Arial Narrow" panose="020B0606020202030204" pitchFamily="34" charset="0"/>
                </a:rPr>
                <a:t>% field capacity</a:t>
              </a:r>
              <a:endParaRPr lang="en-US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819400" y="4562475"/>
              <a:ext cx="24384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Arial Narrow" panose="020B0606020202030204" pitchFamily="34" charset="0"/>
                </a:rPr>
                <a:t>C. 100% </a:t>
              </a:r>
              <a:r>
                <a:rPr lang="en-US" dirty="0">
                  <a:latin typeface="Arial Narrow" panose="020B0606020202030204" pitchFamily="34" charset="0"/>
                </a:rPr>
                <a:t>field capacity</a:t>
              </a:r>
              <a:endParaRPr lang="en-US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619500" y="5980936"/>
              <a:ext cx="20505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 Narrow" panose="020B0606020202030204" pitchFamily="34" charset="0"/>
                </a:rPr>
                <a:t>Incubation time (days)</a:t>
              </a:r>
              <a:endParaRPr lang="en-US" dirty="0">
                <a:latin typeface="Arial Narrow" panose="020B0606020202030204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 rot="16200000">
              <a:off x="1055736" y="3694161"/>
              <a:ext cx="21483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 Narrow" panose="020B0606020202030204" pitchFamily="34" charset="0"/>
                </a:rPr>
                <a:t>Mineralized N (mg kg</a:t>
              </a:r>
              <a:r>
                <a:rPr lang="en-US" baseline="30000" dirty="0" smtClean="0">
                  <a:latin typeface="Arial Narrow" panose="020B0606020202030204" pitchFamily="34" charset="0"/>
                </a:rPr>
                <a:t>-1</a:t>
              </a:r>
              <a:r>
                <a:rPr lang="en-US" dirty="0" smtClean="0">
                  <a:latin typeface="Arial Narrow" panose="020B0606020202030204" pitchFamily="34" charset="0"/>
                </a:rPr>
                <a:t>)</a:t>
              </a:r>
              <a:endParaRPr lang="en-US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5616380" y="2133600"/>
            <a:ext cx="19821" cy="3164775"/>
            <a:chOff x="5568880" y="2209800"/>
            <a:chExt cx="19821" cy="3164775"/>
          </a:xfrm>
        </p:grpSpPr>
        <p:cxnSp>
          <p:nvCxnSpPr>
            <p:cNvPr id="73" name="Straight Arrow Connector 72"/>
            <p:cNvCxnSpPr/>
            <p:nvPr/>
          </p:nvCxnSpPr>
          <p:spPr>
            <a:xfrm flipH="1" flipV="1">
              <a:off x="5568880" y="2209800"/>
              <a:ext cx="2351" cy="726025"/>
            </a:xfrm>
            <a:prstGeom prst="straightConnector1">
              <a:avLst/>
            </a:prstGeom>
            <a:ln w="25400">
              <a:solidFill>
                <a:srgbClr val="171CF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 flipH="1" flipV="1">
              <a:off x="5568880" y="3505200"/>
              <a:ext cx="2351" cy="726025"/>
            </a:xfrm>
            <a:prstGeom prst="straightConnector1">
              <a:avLst/>
            </a:prstGeom>
            <a:ln w="25400">
              <a:solidFill>
                <a:srgbClr val="171CF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 flipH="1" flipV="1">
              <a:off x="5586350" y="4648550"/>
              <a:ext cx="2351" cy="726025"/>
            </a:xfrm>
            <a:prstGeom prst="straightConnector1">
              <a:avLst/>
            </a:prstGeom>
            <a:ln w="25400">
              <a:solidFill>
                <a:srgbClr val="171CF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Rectangle 74"/>
          <p:cNvSpPr/>
          <p:nvPr/>
        </p:nvSpPr>
        <p:spPr>
          <a:xfrm>
            <a:off x="1718416" y="6189292"/>
            <a:ext cx="4215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Guntiñas</a:t>
            </a:r>
            <a:r>
              <a:rPr lang="en-US" dirty="0" smtClean="0"/>
              <a:t> et al., 2012. Eur. J. Soil Biol.) 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914400" y="1696720"/>
            <a:ext cx="7166606" cy="4374580"/>
            <a:chOff x="-1654473" y="1717040"/>
            <a:chExt cx="7166606" cy="4374580"/>
          </a:xfrm>
        </p:grpSpPr>
        <p:grpSp>
          <p:nvGrpSpPr>
            <p:cNvPr id="3" name="Group 2"/>
            <p:cNvGrpSpPr/>
            <p:nvPr/>
          </p:nvGrpSpPr>
          <p:grpSpPr>
            <a:xfrm>
              <a:off x="-1300480" y="2053426"/>
              <a:ext cx="6812613" cy="4037779"/>
              <a:chOff x="-1422106" y="2976687"/>
              <a:chExt cx="6812613" cy="4037779"/>
            </a:xfrm>
          </p:grpSpPr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5238" t="8540" r="15018"/>
              <a:stretch/>
            </p:blipFill>
            <p:spPr bwMode="auto">
              <a:xfrm>
                <a:off x="-1422106" y="2976687"/>
                <a:ext cx="5723393" cy="40377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" name="Rectangle 1"/>
              <p:cNvSpPr/>
              <p:nvPr/>
            </p:nvSpPr>
            <p:spPr>
              <a:xfrm>
                <a:off x="-1242699" y="3270513"/>
                <a:ext cx="6633206" cy="120032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171CF5"/>
                    </a:solidFill>
                    <a:latin typeface="Arial Narrow" panose="020B0606020202030204" pitchFamily="34" charset="0"/>
                  </a:rPr>
                  <a:t>Increasing </a:t>
                </a:r>
                <a:r>
                  <a:rPr lang="en-US" sz="2400" b="1" dirty="0">
                    <a:solidFill>
                      <a:srgbClr val="171CF5"/>
                    </a:solidFill>
                    <a:latin typeface="Arial Narrow" panose="020B0606020202030204" pitchFamily="34" charset="0"/>
                  </a:rPr>
                  <a:t>soil temperature</a:t>
                </a:r>
              </a:p>
              <a:p>
                <a:pPr algn="ctr"/>
                <a:r>
                  <a:rPr lang="en-US" sz="2400" b="1" dirty="0" smtClean="0">
                    <a:solidFill>
                      <a:srgbClr val="171CF5"/>
                    </a:solidFill>
                    <a:latin typeface="Arial Narrow" panose="020B0606020202030204" pitchFamily="34" charset="0"/>
                  </a:rPr>
                  <a:t>increases N mineralization rate</a:t>
                </a:r>
              </a:p>
              <a:p>
                <a:pPr algn="ctr"/>
                <a:endParaRPr lang="en-US" sz="2400" b="1" dirty="0">
                  <a:solidFill>
                    <a:srgbClr val="171CF5"/>
                  </a:solidFill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-1377620" y="5445289"/>
              <a:ext cx="5556329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rtlCol="0">
              <a:spAutoFit/>
            </a:bodyPr>
            <a:lstStyle/>
            <a:p>
              <a:pPr marL="342900" indent="-342900">
                <a:buAutoNum type="arabicPlain" startAt="120"/>
              </a:pPr>
              <a:r>
                <a:rPr lang="en-US" b="1" dirty="0" smtClean="0">
                  <a:latin typeface="Arial Narrow" panose="020B0606020202030204" pitchFamily="34" charset="0"/>
                </a:rPr>
                <a:t>                  100                  80                    60                     40</a:t>
              </a:r>
            </a:p>
            <a:p>
              <a:pPr algn="ctr"/>
              <a:r>
                <a:rPr lang="en-US" b="1" dirty="0" smtClean="0">
                  <a:latin typeface="Arial Narrow" panose="020B0606020202030204" pitchFamily="34" charset="0"/>
                </a:rPr>
                <a:t> Moisture (% field capacity)</a:t>
              </a:r>
              <a:endParaRPr lang="en-US" b="1" dirty="0">
                <a:latin typeface="Arial Narrow" panose="020B0606020202030204" pitchFamily="34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flipV="1">
              <a:off x="36444" y="4643989"/>
              <a:ext cx="3749972" cy="23556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69576" y="4038600"/>
              <a:ext cx="3749972" cy="28575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640878" y="3769552"/>
              <a:ext cx="9556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 Narrow" panose="020B0606020202030204" pitchFamily="34" charset="0"/>
                </a:rPr>
                <a:t>T = 35⁰C</a:t>
              </a:r>
              <a:endParaRPr lang="en-US" b="1" dirty="0">
                <a:latin typeface="Arial Narrow" panose="020B060602020203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473354" y="4343400"/>
              <a:ext cx="9573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 Narrow" panose="020B0606020202030204" pitchFamily="34" charset="0"/>
                </a:rPr>
                <a:t>T = 10⁰C</a:t>
              </a:r>
              <a:endParaRPr lang="en-US" b="1" dirty="0">
                <a:latin typeface="Arial Narrow" panose="020B060602020203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-1654473" y="1727200"/>
              <a:ext cx="359073" cy="377026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ts val="2100"/>
                </a:lnSpc>
              </a:pPr>
              <a:r>
                <a:rPr lang="en-US" b="1" dirty="0" smtClean="0">
                  <a:latin typeface="Arial Narrow" panose="020B0606020202030204" pitchFamily="34" charset="0"/>
                </a:rPr>
                <a:t>Q10</a:t>
              </a:r>
            </a:p>
            <a:p>
              <a:pPr algn="ctr">
                <a:lnSpc>
                  <a:spcPts val="2100"/>
                </a:lnSpc>
              </a:pPr>
              <a:r>
                <a:rPr lang="en-US" b="1" dirty="0" smtClean="0">
                  <a:latin typeface="Arial Narrow" panose="020B0606020202030204" pitchFamily="34" charset="0"/>
                </a:rPr>
                <a:t>8</a:t>
              </a:r>
            </a:p>
            <a:p>
              <a:pPr algn="ctr">
                <a:lnSpc>
                  <a:spcPts val="2100"/>
                </a:lnSpc>
              </a:pPr>
              <a:endParaRPr lang="en-US" b="1" dirty="0">
                <a:latin typeface="Arial Narrow" panose="020B0606020202030204" pitchFamily="34" charset="0"/>
              </a:endParaRPr>
            </a:p>
            <a:p>
              <a:pPr algn="ctr">
                <a:lnSpc>
                  <a:spcPts val="2100"/>
                </a:lnSpc>
              </a:pPr>
              <a:endParaRPr lang="en-US" b="1" dirty="0" smtClean="0">
                <a:latin typeface="Arial Narrow" panose="020B0606020202030204" pitchFamily="34" charset="0"/>
              </a:endParaRPr>
            </a:p>
            <a:p>
              <a:pPr algn="ctr">
                <a:lnSpc>
                  <a:spcPts val="2100"/>
                </a:lnSpc>
              </a:pPr>
              <a:r>
                <a:rPr lang="en-US" b="1" dirty="0" smtClean="0">
                  <a:latin typeface="Arial Narrow" panose="020B0606020202030204" pitchFamily="34" charset="0"/>
                </a:rPr>
                <a:t>6</a:t>
              </a:r>
            </a:p>
            <a:p>
              <a:pPr algn="ctr">
                <a:lnSpc>
                  <a:spcPts val="2100"/>
                </a:lnSpc>
              </a:pPr>
              <a:endParaRPr lang="en-US" b="1" dirty="0" smtClean="0">
                <a:latin typeface="Arial Narrow" panose="020B0606020202030204" pitchFamily="34" charset="0"/>
              </a:endParaRPr>
            </a:p>
            <a:p>
              <a:pPr algn="ctr">
                <a:lnSpc>
                  <a:spcPts val="2100"/>
                </a:lnSpc>
              </a:pPr>
              <a:endParaRPr lang="en-US" b="1" dirty="0" smtClean="0">
                <a:latin typeface="Arial Narrow" panose="020B0606020202030204" pitchFamily="34" charset="0"/>
              </a:endParaRPr>
            </a:p>
            <a:p>
              <a:pPr algn="ctr">
                <a:lnSpc>
                  <a:spcPts val="2100"/>
                </a:lnSpc>
              </a:pPr>
              <a:r>
                <a:rPr lang="en-US" b="1" dirty="0" smtClean="0">
                  <a:latin typeface="Arial Narrow" panose="020B0606020202030204" pitchFamily="34" charset="0"/>
                </a:rPr>
                <a:t>4</a:t>
              </a:r>
            </a:p>
            <a:p>
              <a:pPr algn="ctr">
                <a:lnSpc>
                  <a:spcPts val="2100"/>
                </a:lnSpc>
              </a:pPr>
              <a:endParaRPr lang="en-US" b="1" dirty="0">
                <a:latin typeface="Arial Narrow" panose="020B0606020202030204" pitchFamily="34" charset="0"/>
              </a:endParaRPr>
            </a:p>
            <a:p>
              <a:pPr algn="ctr">
                <a:lnSpc>
                  <a:spcPts val="2100"/>
                </a:lnSpc>
              </a:pPr>
              <a:endParaRPr lang="en-US" b="1" dirty="0" smtClean="0">
                <a:latin typeface="Arial Narrow" panose="020B0606020202030204" pitchFamily="34" charset="0"/>
              </a:endParaRPr>
            </a:p>
            <a:p>
              <a:pPr algn="ctr">
                <a:lnSpc>
                  <a:spcPts val="2100"/>
                </a:lnSpc>
              </a:pPr>
              <a:r>
                <a:rPr lang="en-US" b="1" dirty="0" smtClean="0">
                  <a:latin typeface="Arial Narrow" panose="020B0606020202030204" pitchFamily="34" charset="0"/>
                </a:rPr>
                <a:t>2</a:t>
              </a:r>
            </a:p>
            <a:p>
              <a:pPr algn="ctr">
                <a:lnSpc>
                  <a:spcPts val="2100"/>
                </a:lnSpc>
              </a:pPr>
              <a:endParaRPr lang="en-US" b="1" dirty="0">
                <a:latin typeface="Arial Narrow" panose="020B0606020202030204" pitchFamily="34" charset="0"/>
              </a:endParaRPr>
            </a:p>
            <a:p>
              <a:pPr algn="ctr">
                <a:lnSpc>
                  <a:spcPts val="2100"/>
                </a:lnSpc>
              </a:pPr>
              <a:endParaRPr lang="en-US" b="1" dirty="0" smtClean="0">
                <a:latin typeface="Arial Narrow" panose="020B0606020202030204" pitchFamily="34" charset="0"/>
              </a:endParaRPr>
            </a:p>
            <a:p>
              <a:pPr algn="ctr">
                <a:lnSpc>
                  <a:spcPts val="2100"/>
                </a:lnSpc>
              </a:pPr>
              <a:r>
                <a:rPr lang="en-US" b="1" dirty="0">
                  <a:latin typeface="Arial Narrow" panose="020B0606020202030204" pitchFamily="34" charset="0"/>
                </a:rPr>
                <a:t>0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305560" y="1717040"/>
              <a:ext cx="5638800" cy="40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442143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457200" y="457200"/>
            <a:ext cx="7848600" cy="97325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ts val="4000"/>
              </a:lnSpc>
            </a:pPr>
            <a:r>
              <a:rPr lang="en-US" sz="3600" b="1" dirty="0" smtClean="0"/>
              <a:t>Effects of Soil Moisture on</a:t>
            </a:r>
          </a:p>
          <a:p>
            <a:pPr>
              <a:lnSpc>
                <a:spcPts val="4000"/>
              </a:lnSpc>
            </a:pPr>
            <a:r>
              <a:rPr lang="en-US" sz="3600" b="1" dirty="0" smtClean="0"/>
              <a:t>N Mineralization</a:t>
            </a:r>
            <a:endParaRPr lang="en-US" sz="3600" b="1" dirty="0"/>
          </a:p>
        </p:txBody>
      </p:sp>
      <p:sp>
        <p:nvSpPr>
          <p:cNvPr id="66" name="TextBox 65"/>
          <p:cNvSpPr txBox="1"/>
          <p:nvPr/>
        </p:nvSpPr>
        <p:spPr>
          <a:xfrm rot="16200000">
            <a:off x="184219" y="3188811"/>
            <a:ext cx="2148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Mineralized N (mg kg</a:t>
            </a:r>
            <a:r>
              <a:rPr lang="en-US" baseline="30000" dirty="0" smtClean="0">
                <a:latin typeface="Arial Narrow" panose="020B0606020202030204" pitchFamily="34" charset="0"/>
              </a:rPr>
              <a:t>-1</a:t>
            </a:r>
            <a:r>
              <a:rPr lang="en-US" dirty="0" smtClean="0">
                <a:latin typeface="Arial Narrow" panose="020B0606020202030204" pitchFamily="34" charset="0"/>
              </a:rPr>
              <a:t>)</a:t>
            </a:r>
            <a:endParaRPr lang="en-US" dirty="0">
              <a:latin typeface="Arial Narrow" panose="020B0606020202030204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520471" y="1430975"/>
            <a:ext cx="4208617" cy="4858565"/>
            <a:chOff x="1589747" y="1694635"/>
            <a:chExt cx="4208617" cy="4858565"/>
          </a:xfrm>
        </p:grpSpPr>
        <p:pic>
          <p:nvPicPr>
            <p:cNvPr id="51" name="Picture 4"/>
            <p:cNvPicPr preferRelativeResize="0"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9747" y="4648200"/>
              <a:ext cx="4153490" cy="146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" name="Picture 4"/>
            <p:cNvPicPr preferRelativeResize="0"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6708" y="3270260"/>
              <a:ext cx="4153490" cy="146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" name="TextBox 64"/>
            <p:cNvSpPr txBox="1"/>
            <p:nvPr/>
          </p:nvSpPr>
          <p:spPr>
            <a:xfrm>
              <a:off x="2873915" y="6183868"/>
              <a:ext cx="20022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 Narrow" panose="020B0606020202030204" pitchFamily="34" charset="0"/>
                </a:rPr>
                <a:t>Incubation time (days)</a:t>
              </a:r>
              <a:endParaRPr lang="en-US" dirty="0">
                <a:latin typeface="Arial Narrow" panose="020B0606020202030204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968586" y="4618496"/>
              <a:ext cx="3822614" cy="10980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975750" y="3149672"/>
              <a:ext cx="3822614" cy="1180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1591722" y="1694635"/>
              <a:ext cx="4194644" cy="1585869"/>
              <a:chOff x="5791200" y="2565387"/>
              <a:chExt cx="4295775" cy="1585869"/>
            </a:xfrm>
          </p:grpSpPr>
          <p:pic>
            <p:nvPicPr>
              <p:cNvPr id="41" name="Picture 4"/>
              <p:cNvPicPr preferRelativeResize="0">
                <a:picLocks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91200" y="2688216"/>
                <a:ext cx="4253628" cy="1463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2" name="Rectangle 41"/>
              <p:cNvSpPr/>
              <p:nvPr/>
            </p:nvSpPr>
            <p:spPr>
              <a:xfrm>
                <a:off x="6172200" y="2565387"/>
                <a:ext cx="3914775" cy="11802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2182683" y="5165764"/>
              <a:ext cx="3538846" cy="641268"/>
              <a:chOff x="2731325" y="2659474"/>
              <a:chExt cx="3538846" cy="641268"/>
            </a:xfrm>
          </p:grpSpPr>
          <p:sp>
            <p:nvSpPr>
              <p:cNvPr id="10" name="Freeform 9"/>
              <p:cNvSpPr/>
              <p:nvPr/>
            </p:nvSpPr>
            <p:spPr>
              <a:xfrm>
                <a:off x="2743200" y="2659474"/>
                <a:ext cx="3515096" cy="641268"/>
              </a:xfrm>
              <a:custGeom>
                <a:avLst/>
                <a:gdLst>
                  <a:gd name="connsiteX0" fmla="*/ 0 w 3515096"/>
                  <a:gd name="connsiteY0" fmla="*/ 641268 h 641268"/>
                  <a:gd name="connsiteX1" fmla="*/ 665018 w 3515096"/>
                  <a:gd name="connsiteY1" fmla="*/ 546265 h 641268"/>
                  <a:gd name="connsiteX2" fmla="*/ 1900052 w 3515096"/>
                  <a:gd name="connsiteY2" fmla="*/ 273133 h 641268"/>
                  <a:gd name="connsiteX3" fmla="*/ 3515096 w 3515096"/>
                  <a:gd name="connsiteY3" fmla="*/ 0 h 641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15096" h="641268">
                    <a:moveTo>
                      <a:pt x="0" y="641268"/>
                    </a:moveTo>
                    <a:cubicBezTo>
                      <a:pt x="174171" y="624444"/>
                      <a:pt x="348343" y="607621"/>
                      <a:pt x="665018" y="546265"/>
                    </a:cubicBezTo>
                    <a:cubicBezTo>
                      <a:pt x="981693" y="484909"/>
                      <a:pt x="1425039" y="364177"/>
                      <a:pt x="1900052" y="273133"/>
                    </a:cubicBezTo>
                    <a:cubicBezTo>
                      <a:pt x="2375065" y="182089"/>
                      <a:pt x="2945080" y="91044"/>
                      <a:pt x="3515096" y="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2731325" y="2922199"/>
                <a:ext cx="3538846" cy="323723"/>
              </a:xfrm>
              <a:custGeom>
                <a:avLst/>
                <a:gdLst>
                  <a:gd name="connsiteX0" fmla="*/ 0 w 3538846"/>
                  <a:gd name="connsiteY0" fmla="*/ 323723 h 323723"/>
                  <a:gd name="connsiteX1" fmla="*/ 641267 w 3538846"/>
                  <a:gd name="connsiteY1" fmla="*/ 216845 h 323723"/>
                  <a:gd name="connsiteX2" fmla="*/ 1911927 w 3538846"/>
                  <a:gd name="connsiteY2" fmla="*/ 3089 h 323723"/>
                  <a:gd name="connsiteX3" fmla="*/ 3538846 w 3538846"/>
                  <a:gd name="connsiteY3" fmla="*/ 109967 h 323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38846" h="323723">
                    <a:moveTo>
                      <a:pt x="0" y="323723"/>
                    </a:moveTo>
                    <a:lnTo>
                      <a:pt x="641267" y="216845"/>
                    </a:lnTo>
                    <a:cubicBezTo>
                      <a:pt x="959921" y="163406"/>
                      <a:pt x="1428997" y="20902"/>
                      <a:pt x="1911927" y="3089"/>
                    </a:cubicBezTo>
                    <a:cubicBezTo>
                      <a:pt x="2394857" y="-14724"/>
                      <a:pt x="2966851" y="47621"/>
                      <a:pt x="3538846" y="109967"/>
                    </a:cubicBezTo>
                  </a:path>
                </a:pathLst>
              </a:custGeom>
              <a:noFill/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2755075" y="2778826"/>
                <a:ext cx="3503221" cy="415636"/>
              </a:xfrm>
              <a:custGeom>
                <a:avLst/>
                <a:gdLst>
                  <a:gd name="connsiteX0" fmla="*/ 0 w 3503221"/>
                  <a:gd name="connsiteY0" fmla="*/ 415636 h 415636"/>
                  <a:gd name="connsiteX1" fmla="*/ 653143 w 3503221"/>
                  <a:gd name="connsiteY1" fmla="*/ 380010 h 415636"/>
                  <a:gd name="connsiteX2" fmla="*/ 1888177 w 3503221"/>
                  <a:gd name="connsiteY2" fmla="*/ 237506 h 415636"/>
                  <a:gd name="connsiteX3" fmla="*/ 3503221 w 3503221"/>
                  <a:gd name="connsiteY3" fmla="*/ 0 h 415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03221" h="415636">
                    <a:moveTo>
                      <a:pt x="0" y="415636"/>
                    </a:moveTo>
                    <a:cubicBezTo>
                      <a:pt x="169223" y="412667"/>
                      <a:pt x="338447" y="409698"/>
                      <a:pt x="653143" y="380010"/>
                    </a:cubicBezTo>
                    <a:cubicBezTo>
                      <a:pt x="967839" y="350322"/>
                      <a:pt x="1413164" y="300841"/>
                      <a:pt x="1888177" y="237506"/>
                    </a:cubicBezTo>
                    <a:cubicBezTo>
                      <a:pt x="2363190" y="174171"/>
                      <a:pt x="2933205" y="87085"/>
                      <a:pt x="3503221" y="0"/>
                    </a:cubicBezTo>
                  </a:path>
                </a:pathLst>
              </a:custGeom>
              <a:noFill/>
              <a:ln>
                <a:solidFill>
                  <a:srgbClr val="171CF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182081" y="3975851"/>
              <a:ext cx="3562598" cy="397229"/>
              <a:chOff x="2719449" y="2849086"/>
              <a:chExt cx="3562598" cy="397229"/>
            </a:xfrm>
          </p:grpSpPr>
          <p:sp>
            <p:nvSpPr>
              <p:cNvPr id="6" name="Freeform 5"/>
              <p:cNvSpPr/>
              <p:nvPr/>
            </p:nvSpPr>
            <p:spPr>
              <a:xfrm>
                <a:off x="2719449" y="2866305"/>
                <a:ext cx="3526972" cy="380010"/>
              </a:xfrm>
              <a:custGeom>
                <a:avLst/>
                <a:gdLst>
                  <a:gd name="connsiteX0" fmla="*/ 0 w 3526972"/>
                  <a:gd name="connsiteY0" fmla="*/ 380010 h 380010"/>
                  <a:gd name="connsiteX1" fmla="*/ 653143 w 3526972"/>
                  <a:gd name="connsiteY1" fmla="*/ 320634 h 380010"/>
                  <a:gd name="connsiteX2" fmla="*/ 1911928 w 3526972"/>
                  <a:gd name="connsiteY2" fmla="*/ 142504 h 380010"/>
                  <a:gd name="connsiteX3" fmla="*/ 3526972 w 3526972"/>
                  <a:gd name="connsiteY3" fmla="*/ 0 h 380010"/>
                  <a:gd name="connsiteX4" fmla="*/ 3526972 w 3526972"/>
                  <a:gd name="connsiteY4" fmla="*/ 0 h 3800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26972" h="380010">
                    <a:moveTo>
                      <a:pt x="0" y="380010"/>
                    </a:moveTo>
                    <a:cubicBezTo>
                      <a:pt x="167244" y="370114"/>
                      <a:pt x="334488" y="360218"/>
                      <a:pt x="653143" y="320634"/>
                    </a:cubicBezTo>
                    <a:cubicBezTo>
                      <a:pt x="971798" y="281050"/>
                      <a:pt x="1432957" y="195943"/>
                      <a:pt x="1911928" y="142504"/>
                    </a:cubicBezTo>
                    <a:cubicBezTo>
                      <a:pt x="2390900" y="89065"/>
                      <a:pt x="3526972" y="0"/>
                      <a:pt x="3526972" y="0"/>
                    </a:cubicBezTo>
                    <a:lnTo>
                      <a:pt x="3526972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2731325" y="2849086"/>
                <a:ext cx="3526971" cy="391886"/>
              </a:xfrm>
              <a:custGeom>
                <a:avLst/>
                <a:gdLst>
                  <a:gd name="connsiteX0" fmla="*/ 0 w 3526971"/>
                  <a:gd name="connsiteY0" fmla="*/ 391886 h 391886"/>
                  <a:gd name="connsiteX1" fmla="*/ 641268 w 3526971"/>
                  <a:gd name="connsiteY1" fmla="*/ 308758 h 391886"/>
                  <a:gd name="connsiteX2" fmla="*/ 1900052 w 3526971"/>
                  <a:gd name="connsiteY2" fmla="*/ 142504 h 391886"/>
                  <a:gd name="connsiteX3" fmla="*/ 3526971 w 3526971"/>
                  <a:gd name="connsiteY3" fmla="*/ 0 h 391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26971" h="391886">
                    <a:moveTo>
                      <a:pt x="0" y="391886"/>
                    </a:moveTo>
                    <a:lnTo>
                      <a:pt x="641268" y="308758"/>
                    </a:lnTo>
                    <a:cubicBezTo>
                      <a:pt x="957943" y="267194"/>
                      <a:pt x="1419102" y="193964"/>
                      <a:pt x="1900052" y="142504"/>
                    </a:cubicBezTo>
                    <a:cubicBezTo>
                      <a:pt x="2381003" y="91044"/>
                      <a:pt x="2953987" y="45522"/>
                      <a:pt x="3526971" y="0"/>
                    </a:cubicBezTo>
                  </a:path>
                </a:pathLst>
              </a:custGeom>
              <a:noFill/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2731325" y="2909455"/>
                <a:ext cx="3550722" cy="320633"/>
              </a:xfrm>
              <a:custGeom>
                <a:avLst/>
                <a:gdLst>
                  <a:gd name="connsiteX0" fmla="*/ 0 w 3550722"/>
                  <a:gd name="connsiteY0" fmla="*/ 320633 h 320633"/>
                  <a:gd name="connsiteX1" fmla="*/ 617517 w 3550722"/>
                  <a:gd name="connsiteY1" fmla="*/ 261257 h 320633"/>
                  <a:gd name="connsiteX2" fmla="*/ 1923802 w 3550722"/>
                  <a:gd name="connsiteY2" fmla="*/ 142503 h 320633"/>
                  <a:gd name="connsiteX3" fmla="*/ 3550722 w 3550722"/>
                  <a:gd name="connsiteY3" fmla="*/ 0 h 3206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50722" h="320633">
                    <a:moveTo>
                      <a:pt x="0" y="320633"/>
                    </a:moveTo>
                    <a:lnTo>
                      <a:pt x="617517" y="261257"/>
                    </a:lnTo>
                    <a:lnTo>
                      <a:pt x="1923802" y="142503"/>
                    </a:lnTo>
                    <a:lnTo>
                      <a:pt x="3550722" y="0"/>
                    </a:lnTo>
                  </a:path>
                </a:pathLst>
              </a:custGeom>
              <a:noFill/>
              <a:ln>
                <a:solidFill>
                  <a:srgbClr val="171CF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2044227" y="1831582"/>
              <a:ext cx="3605280" cy="1085948"/>
              <a:chOff x="2369731" y="2108760"/>
              <a:chExt cx="3605280" cy="1085948"/>
            </a:xfrm>
          </p:grpSpPr>
          <p:sp>
            <p:nvSpPr>
              <p:cNvPr id="62" name="TextBox 61"/>
              <p:cNvSpPr txBox="1"/>
              <p:nvPr/>
            </p:nvSpPr>
            <p:spPr>
              <a:xfrm>
                <a:off x="2369731" y="2108760"/>
                <a:ext cx="116717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Arial Narrow" panose="020B0606020202030204" pitchFamily="34" charset="0"/>
                  </a:rPr>
                  <a:t>A. T = 20</a:t>
                </a:r>
                <a:r>
                  <a:rPr lang="en-US" dirty="0" smtClean="0">
                    <a:latin typeface="Calibri"/>
                  </a:rPr>
                  <a:t>⁰C</a:t>
                </a:r>
                <a:endParaRPr lang="en-US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2" name="Freeform 1"/>
              <p:cNvSpPr/>
              <p:nvPr/>
            </p:nvSpPr>
            <p:spPr>
              <a:xfrm>
                <a:off x="2433988" y="2866641"/>
                <a:ext cx="3511017" cy="328067"/>
              </a:xfrm>
              <a:custGeom>
                <a:avLst/>
                <a:gdLst>
                  <a:gd name="connsiteX0" fmla="*/ 0 w 3511017"/>
                  <a:gd name="connsiteY0" fmla="*/ 328067 h 328067"/>
                  <a:gd name="connsiteX1" fmla="*/ 649154 w 3511017"/>
                  <a:gd name="connsiteY1" fmla="*/ 251286 h 328067"/>
                  <a:gd name="connsiteX2" fmla="*/ 1905582 w 3511017"/>
                  <a:gd name="connsiteY2" fmla="*/ 104702 h 328067"/>
                  <a:gd name="connsiteX3" fmla="*/ 3504037 w 3511017"/>
                  <a:gd name="connsiteY3" fmla="*/ 0 h 328067"/>
                  <a:gd name="connsiteX4" fmla="*/ 3504037 w 3511017"/>
                  <a:gd name="connsiteY4" fmla="*/ 0 h 328067"/>
                  <a:gd name="connsiteX5" fmla="*/ 3511017 w 3511017"/>
                  <a:gd name="connsiteY5" fmla="*/ 6980 h 328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511017" h="328067">
                    <a:moveTo>
                      <a:pt x="0" y="328067"/>
                    </a:moveTo>
                    <a:lnTo>
                      <a:pt x="649154" y="251286"/>
                    </a:lnTo>
                    <a:cubicBezTo>
                      <a:pt x="966751" y="214059"/>
                      <a:pt x="1429768" y="146583"/>
                      <a:pt x="1905582" y="104702"/>
                    </a:cubicBezTo>
                    <a:cubicBezTo>
                      <a:pt x="2381396" y="62821"/>
                      <a:pt x="3504037" y="0"/>
                      <a:pt x="3504037" y="0"/>
                    </a:cubicBezTo>
                    <a:lnTo>
                      <a:pt x="3504037" y="0"/>
                    </a:lnTo>
                    <a:lnTo>
                      <a:pt x="3511017" y="698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Freeform 2"/>
              <p:cNvSpPr/>
              <p:nvPr/>
            </p:nvSpPr>
            <p:spPr>
              <a:xfrm>
                <a:off x="2443053" y="2919330"/>
                <a:ext cx="3531958" cy="216385"/>
              </a:xfrm>
              <a:custGeom>
                <a:avLst/>
                <a:gdLst>
                  <a:gd name="connsiteX0" fmla="*/ 0 w 3531958"/>
                  <a:gd name="connsiteY0" fmla="*/ 216385 h 216385"/>
                  <a:gd name="connsiteX1" fmla="*/ 628214 w 3531958"/>
                  <a:gd name="connsiteY1" fmla="*/ 181484 h 216385"/>
                  <a:gd name="connsiteX2" fmla="*/ 1898602 w 3531958"/>
                  <a:gd name="connsiteY2" fmla="*/ 34901 h 216385"/>
                  <a:gd name="connsiteX3" fmla="*/ 3531958 w 3531958"/>
                  <a:gd name="connsiteY3" fmla="*/ 0 h 2163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31958" h="216385">
                    <a:moveTo>
                      <a:pt x="0" y="216385"/>
                    </a:moveTo>
                    <a:cubicBezTo>
                      <a:pt x="155890" y="214058"/>
                      <a:pt x="311780" y="211731"/>
                      <a:pt x="628214" y="181484"/>
                    </a:cubicBezTo>
                    <a:cubicBezTo>
                      <a:pt x="944648" y="151237"/>
                      <a:pt x="1414645" y="65148"/>
                      <a:pt x="1898602" y="34901"/>
                    </a:cubicBezTo>
                    <a:cubicBezTo>
                      <a:pt x="2382559" y="4654"/>
                      <a:pt x="2957258" y="2327"/>
                      <a:pt x="3531958" y="0"/>
                    </a:cubicBezTo>
                  </a:path>
                </a:pathLst>
              </a:custGeom>
              <a:noFill/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Freeform 3"/>
              <p:cNvSpPr/>
              <p:nvPr/>
            </p:nvSpPr>
            <p:spPr>
              <a:xfrm>
                <a:off x="2443053" y="2875823"/>
                <a:ext cx="3517997" cy="237325"/>
              </a:xfrm>
              <a:custGeom>
                <a:avLst/>
                <a:gdLst>
                  <a:gd name="connsiteX0" fmla="*/ 0 w 3517997"/>
                  <a:gd name="connsiteY0" fmla="*/ 237325 h 237325"/>
                  <a:gd name="connsiteX1" fmla="*/ 635194 w 3517997"/>
                  <a:gd name="connsiteY1" fmla="*/ 202424 h 237325"/>
                  <a:gd name="connsiteX2" fmla="*/ 1898602 w 3517997"/>
                  <a:gd name="connsiteY2" fmla="*/ 174504 h 237325"/>
                  <a:gd name="connsiteX3" fmla="*/ 3517997 w 3517997"/>
                  <a:gd name="connsiteY3" fmla="*/ 0 h 237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17997" h="237325">
                    <a:moveTo>
                      <a:pt x="0" y="237325"/>
                    </a:moveTo>
                    <a:cubicBezTo>
                      <a:pt x="159380" y="225109"/>
                      <a:pt x="318760" y="212894"/>
                      <a:pt x="635194" y="202424"/>
                    </a:cubicBezTo>
                    <a:cubicBezTo>
                      <a:pt x="951628" y="191954"/>
                      <a:pt x="1418135" y="208241"/>
                      <a:pt x="1898602" y="174504"/>
                    </a:cubicBezTo>
                    <a:cubicBezTo>
                      <a:pt x="2379069" y="140767"/>
                      <a:pt x="2948533" y="70383"/>
                      <a:pt x="3517997" y="0"/>
                    </a:cubicBezTo>
                  </a:path>
                </a:pathLst>
              </a:custGeom>
              <a:noFill/>
              <a:ln>
                <a:solidFill>
                  <a:srgbClr val="171CF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2018283" y="3359518"/>
              <a:ext cx="116717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 Narrow" panose="020B0606020202030204" pitchFamily="34" charset="0"/>
                </a:rPr>
                <a:t>B. T = 25</a:t>
              </a:r>
              <a:r>
                <a:rPr lang="en-US" dirty="0" smtClean="0">
                  <a:latin typeface="Calibri"/>
                </a:rPr>
                <a:t>⁰C</a:t>
              </a:r>
              <a:endParaRPr lang="en-US" dirty="0">
                <a:latin typeface="Arial Narrow" panose="020B060602020203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058858" y="4736068"/>
              <a:ext cx="117679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 Narrow" panose="020B0606020202030204" pitchFamily="34" charset="0"/>
                </a:rPr>
                <a:t>C. T = 30</a:t>
              </a:r>
              <a:r>
                <a:rPr lang="en-US" dirty="0" smtClean="0">
                  <a:latin typeface="Calibri"/>
                </a:rPr>
                <a:t>⁰C</a:t>
              </a:r>
              <a:endParaRPr lang="en-US" dirty="0">
                <a:latin typeface="Arial Narrow" panose="020B0606020202030204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108484" y="3000655"/>
              <a:ext cx="3624320" cy="3193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070884" y="4450275"/>
              <a:ext cx="3624320" cy="3193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048809" y="1902961"/>
            <a:ext cx="1857881" cy="1676017"/>
            <a:chOff x="6629400" y="2129113"/>
            <a:chExt cx="1857881" cy="1676017"/>
          </a:xfrm>
        </p:grpSpPr>
        <p:grpSp>
          <p:nvGrpSpPr>
            <p:cNvPr id="25" name="Group 24"/>
            <p:cNvGrpSpPr/>
            <p:nvPr/>
          </p:nvGrpSpPr>
          <p:grpSpPr>
            <a:xfrm>
              <a:off x="6967850" y="2543246"/>
              <a:ext cx="1389033" cy="1261884"/>
              <a:chOff x="7039100" y="2578871"/>
              <a:chExt cx="1389033" cy="1261884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>
                <a:off x="7057900" y="2776595"/>
                <a:ext cx="304800" cy="0"/>
              </a:xfrm>
              <a:prstGeom prst="line">
                <a:avLst/>
              </a:prstGeom>
              <a:ln w="28575">
                <a:solidFill>
                  <a:srgbClr val="171CF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7039100" y="3213995"/>
                <a:ext cx="304800" cy="0"/>
              </a:xfrm>
              <a:prstGeom prst="line">
                <a:avLst/>
              </a:prstGeom>
              <a:ln w="28575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7049000" y="3657600"/>
                <a:ext cx="304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7353800" y="2578871"/>
                <a:ext cx="1074333" cy="1261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60% FC</a:t>
                </a:r>
              </a:p>
              <a:p>
                <a:endParaRPr lang="en-US" sz="1100" dirty="0"/>
              </a:p>
              <a:p>
                <a:r>
                  <a:rPr lang="en-US" dirty="0" smtClean="0"/>
                  <a:t>80% FC</a:t>
                </a:r>
              </a:p>
              <a:p>
                <a:endParaRPr lang="en-US" sz="1100" dirty="0"/>
              </a:p>
              <a:p>
                <a:r>
                  <a:rPr lang="en-US" dirty="0" smtClean="0"/>
                  <a:t>100% FC</a:t>
                </a:r>
                <a:endParaRPr lang="en-US" dirty="0"/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6629400" y="2129113"/>
              <a:ext cx="18578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Water content at</a:t>
              </a:r>
              <a:endParaRPr lang="en-US" dirty="0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5840120" y="3878808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No clear clue of mineralized N with changes in moisture</a:t>
            </a:r>
            <a:endParaRPr lang="en-US" sz="2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513575" y="6317701"/>
            <a:ext cx="4215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Guntiñas</a:t>
            </a:r>
            <a:r>
              <a:rPr lang="en-US" dirty="0" smtClean="0"/>
              <a:t> et al., 2012. Eur. J. Soil Biol.)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651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6947"/>
            <a:ext cx="7848600" cy="973253"/>
          </a:xfrm>
        </p:spPr>
        <p:txBody>
          <a:bodyPr anchor="ctr" anchorCtr="0">
            <a:noAutofit/>
          </a:bodyPr>
          <a:lstStyle/>
          <a:p>
            <a:pPr marL="0" indent="0" algn="ctr">
              <a:lnSpc>
                <a:spcPts val="4000"/>
              </a:lnSpc>
              <a:buNone/>
            </a:pPr>
            <a:r>
              <a:rPr lang="en-US" sz="3600" b="1" dirty="0" smtClean="0"/>
              <a:t>Conditions Controlling Organic N Mineralization and Immobilization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6781800" cy="3657600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chemeClr val="tx1"/>
                </a:solidFill>
              </a:rPr>
              <a:t>Sources of organic fertilizers:</a:t>
            </a: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chemeClr val="tx1"/>
                </a:solidFill>
              </a:rPr>
              <a:t>Soil moisture and Temperature</a:t>
            </a: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chemeClr val="tx1"/>
                </a:solidFill>
              </a:rPr>
              <a:t>Tillage: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2800" b="1" dirty="0">
                <a:solidFill>
                  <a:schemeClr val="tx1"/>
                </a:solidFill>
              </a:rPr>
              <a:t> 	</a:t>
            </a:r>
            <a:r>
              <a:rPr lang="en-US" sz="2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Changes in soil moisture, temperature and 	placement of fertilizers </a:t>
            </a:r>
            <a:endParaRPr lang="en-US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2650" y="1907803"/>
            <a:ext cx="6124700" cy="391902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US" sz="2800" b="1" dirty="0" smtClean="0">
              <a:solidFill>
                <a:srgbClr val="171CF5"/>
              </a:solidFill>
              <a:latin typeface="+mj-lt"/>
            </a:endParaRPr>
          </a:p>
          <a:p>
            <a:pPr>
              <a:spcBef>
                <a:spcPts val="2000"/>
              </a:spcBef>
            </a:pPr>
            <a:endParaRPr lang="en-US" sz="2800" b="1" dirty="0">
              <a:solidFill>
                <a:srgbClr val="171CF5"/>
              </a:solidFill>
              <a:latin typeface="+mj-lt"/>
            </a:endParaRPr>
          </a:p>
          <a:p>
            <a:endParaRPr lang="en-US" sz="2800" b="1" dirty="0" smtClean="0">
              <a:solidFill>
                <a:srgbClr val="171CF5"/>
              </a:solidFill>
              <a:latin typeface="+mj-lt"/>
            </a:endParaRPr>
          </a:p>
          <a:p>
            <a:r>
              <a:rPr lang="en-US" sz="2800" b="1" dirty="0" smtClean="0">
                <a:solidFill>
                  <a:srgbClr val="171CF5"/>
                </a:solidFill>
                <a:latin typeface="+mj-lt"/>
              </a:rPr>
              <a:t>Tillage Effects?</a:t>
            </a:r>
            <a:endParaRPr lang="en-US" sz="2000" b="1" dirty="0">
              <a:solidFill>
                <a:srgbClr val="171CF5"/>
              </a:solidFill>
              <a:latin typeface="+mj-lt"/>
            </a:endParaRPr>
          </a:p>
          <a:p>
            <a:pPr>
              <a:spcBef>
                <a:spcPts val="1200"/>
              </a:spcBef>
            </a:pPr>
            <a:endParaRPr lang="en-US" sz="2000" b="1" dirty="0" smtClean="0">
              <a:solidFill>
                <a:srgbClr val="171CF5"/>
              </a:solidFill>
              <a:latin typeface="+mj-lt"/>
            </a:endParaRPr>
          </a:p>
          <a:p>
            <a:pPr>
              <a:spcBef>
                <a:spcPts val="1200"/>
              </a:spcBef>
            </a:pPr>
            <a:endParaRPr lang="en-US" sz="2000" b="1" dirty="0">
              <a:solidFill>
                <a:srgbClr val="171CF5"/>
              </a:solidFill>
              <a:latin typeface="+mj-lt"/>
            </a:endParaRPr>
          </a:p>
          <a:p>
            <a:pPr>
              <a:spcBef>
                <a:spcPts val="1200"/>
              </a:spcBef>
            </a:pPr>
            <a:endParaRPr lang="en-US" sz="2000" b="1" dirty="0" smtClean="0">
              <a:solidFill>
                <a:srgbClr val="171CF5"/>
              </a:solidFill>
              <a:latin typeface="+mj-lt"/>
            </a:endParaRPr>
          </a:p>
          <a:p>
            <a:pPr>
              <a:spcBef>
                <a:spcPts val="1200"/>
              </a:spcBef>
            </a:pPr>
            <a:endParaRPr lang="en-US" sz="2000" b="1" dirty="0" smtClean="0">
              <a:solidFill>
                <a:srgbClr val="171CF5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866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955" y="0"/>
            <a:ext cx="8686800" cy="1600200"/>
          </a:xfrm>
        </p:spPr>
        <p:txBody>
          <a:bodyPr anchor="ctr" anchorCtr="0"/>
          <a:lstStyle/>
          <a:p>
            <a:r>
              <a:rPr lang="en-US" sz="3600" b="1" dirty="0" smtClean="0"/>
              <a:t>Tillage Increases N Mineralization Rate</a:t>
            </a:r>
            <a:endParaRPr lang="en-US" sz="3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420839" y="1447800"/>
            <a:ext cx="6255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 Narrow" panose="020B0606020202030204" pitchFamily="34" charset="0"/>
              </a:rPr>
              <a:t>Mineralized N from periodically sampled field soils</a:t>
            </a:r>
            <a:endParaRPr lang="en-US" sz="2400" b="1" dirty="0">
              <a:latin typeface="Arial Narrow" panose="020B0606020202030204" pitchFamily="34" charset="0"/>
            </a:endParaRP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20" t="13912" r="20012" b="10113"/>
          <a:stretch/>
        </p:blipFill>
        <p:spPr bwMode="auto">
          <a:xfrm>
            <a:off x="1351478" y="2075246"/>
            <a:ext cx="6324600" cy="4080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74783" y="6141780"/>
            <a:ext cx="7008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(Chen, et al., unpublished data, the project funded by </a:t>
            </a:r>
            <a:r>
              <a:rPr lang="en-US" b="1" dirty="0" smtClean="0">
                <a:latin typeface="Arial Narrow" panose="020B0606020202030204" pitchFamily="34" charset="0"/>
              </a:rPr>
              <a:t>USDA-NIFA </a:t>
            </a:r>
            <a:r>
              <a:rPr lang="en-US" dirty="0" smtClean="0">
                <a:latin typeface="Arial Narrow" panose="020B0606020202030204" pitchFamily="34" charset="0"/>
              </a:rPr>
              <a:t>ORG program)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533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275" y="66258"/>
            <a:ext cx="8915400" cy="1600200"/>
          </a:xfrm>
        </p:spPr>
        <p:txBody>
          <a:bodyPr anchor="ctr" anchorCtr="0"/>
          <a:lstStyle/>
          <a:p>
            <a:pPr>
              <a:lnSpc>
                <a:spcPts val="4000"/>
              </a:lnSpc>
            </a:pPr>
            <a:r>
              <a:rPr lang="en-US" sz="3600" b="1" spc="-100" dirty="0" smtClean="0"/>
              <a:t>Tillage Effects on PAN and Crop N Demand  </a:t>
            </a:r>
            <a:endParaRPr lang="en-US" sz="3600" b="1" spc="-1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20" t="21566" r="20012" b="23619"/>
          <a:stretch/>
        </p:blipFill>
        <p:spPr bwMode="auto">
          <a:xfrm>
            <a:off x="3728706" y="1447800"/>
            <a:ext cx="5110494" cy="2378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23" t="19406" r="20709" b="18322"/>
          <a:stretch/>
        </p:blipFill>
        <p:spPr bwMode="auto">
          <a:xfrm>
            <a:off x="3689547" y="3518785"/>
            <a:ext cx="5110436" cy="2708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241116" y="1555621"/>
            <a:ext cx="6411625" cy="4325061"/>
            <a:chOff x="-2810344" y="1714951"/>
            <a:chExt cx="6411625" cy="4325061"/>
          </a:xfrm>
        </p:grpSpPr>
        <p:sp>
          <p:nvSpPr>
            <p:cNvPr id="3" name="TextBox 2"/>
            <p:cNvSpPr txBox="1"/>
            <p:nvPr/>
          </p:nvSpPr>
          <p:spPr>
            <a:xfrm>
              <a:off x="1480932" y="1840278"/>
              <a:ext cx="5394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alibri" panose="020F0502020204030204" pitchFamily="34" charset="0"/>
                </a:rPr>
                <a:t>PAN</a:t>
              </a:r>
              <a:endParaRPr lang="en-US" sz="1600" b="1" dirty="0">
                <a:latin typeface="Calibri" panose="020F0502020204030204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153481" y="1714951"/>
              <a:ext cx="1447800" cy="432506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-2810344" y="2178832"/>
              <a:ext cx="3352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-274320">
                <a:buAutoNum type="arabicPeriod"/>
              </a:pPr>
              <a:r>
                <a:rPr lang="en-US" sz="2000" b="1" dirty="0" smtClean="0">
                  <a:latin typeface="Arial Narrow" panose="020B0606020202030204" pitchFamily="34" charset="0"/>
                </a:rPr>
                <a:t>PAN matched eggplant N </a:t>
              </a:r>
            </a:p>
            <a:p>
              <a:r>
                <a:rPr lang="en-US" sz="2000" b="1" dirty="0" smtClean="0">
                  <a:latin typeface="Arial Narrow" panose="020B0606020202030204" pitchFamily="34" charset="0"/>
                </a:rPr>
                <a:t>     demand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40962" y="2263507"/>
            <a:ext cx="5091688" cy="2162530"/>
            <a:chOff x="-2938207" y="2286000"/>
            <a:chExt cx="5091688" cy="2162530"/>
          </a:xfrm>
        </p:grpSpPr>
        <p:sp>
          <p:nvSpPr>
            <p:cNvPr id="11" name="TextBox 10"/>
            <p:cNvSpPr txBox="1"/>
            <p:nvPr/>
          </p:nvSpPr>
          <p:spPr>
            <a:xfrm>
              <a:off x="-2938207" y="3740644"/>
              <a:ext cx="35531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-274320">
                <a:buAutoNum type="arabicPeriod" startAt="2"/>
              </a:pPr>
              <a:r>
                <a:rPr lang="en-US" sz="2000" b="1" dirty="0" smtClean="0">
                  <a:solidFill>
                    <a:srgbClr val="C00000"/>
                  </a:solidFill>
                  <a:latin typeface="Arial Narrow" panose="020B0606020202030204" pitchFamily="34" charset="0"/>
                </a:rPr>
                <a:t>Potential N loss in CP and </a:t>
              </a:r>
            </a:p>
            <a:p>
              <a:r>
                <a:rPr lang="en-US" sz="2000" b="1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 </a:t>
              </a:r>
              <a:r>
                <a:rPr lang="en-US" sz="2000" b="1" dirty="0" smtClean="0">
                  <a:solidFill>
                    <a:srgbClr val="C00000"/>
                  </a:solidFill>
                  <a:latin typeface="Arial Narrow" panose="020B0606020202030204" pitchFamily="34" charset="0"/>
                </a:rPr>
                <a:t>    ST in early growing stage?</a:t>
              </a:r>
              <a:endParaRPr lang="en-US" sz="2000" b="1" dirty="0">
                <a:solidFill>
                  <a:srgbClr val="C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1371600" y="2286000"/>
              <a:ext cx="781881" cy="533399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955970" y="6322598"/>
            <a:ext cx="7031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(Chen, et al., unpublished data, the project funded by </a:t>
            </a:r>
            <a:r>
              <a:rPr lang="en-US" b="1" dirty="0" smtClean="0">
                <a:latin typeface="Arial Narrow" panose="020B0606020202030204" pitchFamily="34" charset="0"/>
              </a:rPr>
              <a:t>USDA-NIFA </a:t>
            </a:r>
            <a:r>
              <a:rPr lang="en-US" dirty="0" smtClean="0">
                <a:latin typeface="Arial Narrow" panose="020B0606020202030204" pitchFamily="34" charset="0"/>
              </a:rPr>
              <a:t>ORG program)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060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sz="3600" b="1" dirty="0" smtClean="0"/>
              <a:t>Summary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835" y="1493837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Know your crop: the critical period of N uptake and total N demand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Know  the C:N ratios of your fertilizers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Make the right decision: Matching crop N uptake pattern with N release pattern from the fertilizers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      </a:t>
            </a:r>
            <a:r>
              <a:rPr lang="en-US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Low C:N ratio fertilizers</a:t>
            </a:r>
            <a:r>
              <a:rPr lang="en-US" sz="2000" b="1" dirty="0" smtClean="0">
                <a:solidFill>
                  <a:schemeClr val="tx1"/>
                </a:solidFill>
              </a:rPr>
              <a:t>: 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low rate at planting (or no application if you have legume </a:t>
            </a:r>
            <a:r>
              <a:rPr lang="en-US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c</a:t>
            </a:r>
            <a:r>
              <a:rPr lang="en-US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over crops) 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Moderate to high rate at side-dressing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6" y="3740730"/>
            <a:ext cx="8305800" cy="161582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     </a:t>
            </a:r>
            <a:r>
              <a:rPr lang="en-US" sz="2400" b="1" dirty="0" smtClean="0">
                <a:latin typeface="Arial Narrow" panose="020B0606020202030204" pitchFamily="34" charset="0"/>
              </a:rPr>
              <a:t>High </a:t>
            </a:r>
            <a:r>
              <a:rPr lang="en-US" sz="2400" b="1" dirty="0">
                <a:latin typeface="Arial Narrow" panose="020B0606020202030204" pitchFamily="34" charset="0"/>
              </a:rPr>
              <a:t>C:N ratio fertilizers</a:t>
            </a:r>
            <a:r>
              <a:rPr lang="en-US" sz="2400" b="1" dirty="0">
                <a:latin typeface="+mj-lt"/>
              </a:rPr>
              <a:t>: </a:t>
            </a:r>
          </a:p>
          <a:p>
            <a:pPr marL="274320" indent="-457200">
              <a:spcBef>
                <a:spcPts val="600"/>
              </a:spcBef>
              <a:buFont typeface="+mj-lt"/>
              <a:buAutoNum type="alphaLcParenR"/>
            </a:pPr>
            <a:r>
              <a:rPr lang="en-US" sz="2000" b="1" dirty="0" smtClean="0">
                <a:latin typeface="Arial Narrow" panose="020B0606020202030204" pitchFamily="34" charset="0"/>
              </a:rPr>
              <a:t>High </a:t>
            </a:r>
            <a:r>
              <a:rPr lang="en-US" sz="2000" b="1" dirty="0">
                <a:latin typeface="Arial Narrow" panose="020B0606020202030204" pitchFamily="34" charset="0"/>
              </a:rPr>
              <a:t>rate at planting</a:t>
            </a:r>
          </a:p>
          <a:p>
            <a:pPr marL="274320" indent="-457200">
              <a:spcBef>
                <a:spcPts val="600"/>
              </a:spcBef>
              <a:buFont typeface="+mj-lt"/>
              <a:buAutoNum type="alphaLcParenR"/>
            </a:pPr>
            <a:r>
              <a:rPr lang="en-US" sz="2000" b="1" dirty="0" smtClean="0">
                <a:latin typeface="Arial Narrow" panose="020B0606020202030204" pitchFamily="34" charset="0"/>
              </a:rPr>
              <a:t>Applying </a:t>
            </a:r>
            <a:r>
              <a:rPr lang="en-US" sz="2000" b="1" dirty="0">
                <a:latin typeface="Arial Narrow" panose="020B0606020202030204" pitchFamily="34" charset="0"/>
              </a:rPr>
              <a:t>fertilizers </a:t>
            </a:r>
            <a:r>
              <a:rPr lang="en-US" sz="2000" b="1" dirty="0" smtClean="0">
                <a:latin typeface="Arial Narrow" panose="020B0606020202030204" pitchFamily="34" charset="0"/>
              </a:rPr>
              <a:t>of </a:t>
            </a:r>
            <a:r>
              <a:rPr lang="en-US" sz="2000" b="1" dirty="0">
                <a:latin typeface="Arial Narrow" panose="020B0606020202030204" pitchFamily="34" charset="0"/>
              </a:rPr>
              <a:t>low C:N ratio may be needed at rapid N uptake </a:t>
            </a:r>
            <a:r>
              <a:rPr lang="en-US" sz="2000" b="1" dirty="0" smtClean="0">
                <a:latin typeface="Arial Narrow" panose="020B0606020202030204" pitchFamily="34" charset="0"/>
              </a:rPr>
              <a:t>period</a:t>
            </a:r>
          </a:p>
          <a:p>
            <a:pPr marL="457200" indent="-457200">
              <a:spcBef>
                <a:spcPts val="600"/>
              </a:spcBef>
              <a:buFont typeface="+mj-lt"/>
              <a:buAutoNum type="alphaLcParenR"/>
            </a:pPr>
            <a:endParaRPr lang="en-US" sz="2000" b="1" dirty="0">
              <a:latin typeface="Arial Narrow" panose="020B0606020202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4917" y="3733800"/>
            <a:ext cx="8305799" cy="227754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+mj-lt"/>
              </a:rPr>
              <a:t>4.  Practice strip-till and No-till:</a:t>
            </a:r>
          </a:p>
          <a:p>
            <a:pPr marL="457200" indent="-457200">
              <a:spcBef>
                <a:spcPts val="600"/>
              </a:spcBef>
              <a:buFont typeface="+mj-lt"/>
              <a:buAutoNum type="alphaLcParenR"/>
            </a:pPr>
            <a:r>
              <a:rPr lang="en-US" sz="2000" b="1" dirty="0" smtClean="0">
                <a:latin typeface="Arial Narrow" panose="020B0606020202030204" pitchFamily="34" charset="0"/>
              </a:rPr>
              <a:t>ST has higher yield potential and same N mineralization rate as CP</a:t>
            </a:r>
          </a:p>
          <a:p>
            <a:pPr marL="457200" indent="-457200">
              <a:spcBef>
                <a:spcPts val="600"/>
              </a:spcBef>
              <a:buFont typeface="+mj-lt"/>
              <a:buAutoNum type="alphaLcParenR"/>
            </a:pPr>
            <a:r>
              <a:rPr lang="en-US" sz="2000" b="1" dirty="0" smtClean="0">
                <a:latin typeface="Arial Narrow" panose="020B0606020202030204" pitchFamily="34" charset="0"/>
              </a:rPr>
              <a:t>Less soil disturbance (from ST and NT) increases </a:t>
            </a:r>
            <a:r>
              <a:rPr lang="en-US" sz="2000" b="1" dirty="0">
                <a:latin typeface="Arial Narrow" panose="020B0606020202030204" pitchFamily="34" charset="0"/>
              </a:rPr>
              <a:t>your soil </a:t>
            </a:r>
            <a:r>
              <a:rPr lang="en-US" sz="2000" b="1" dirty="0" smtClean="0">
                <a:latin typeface="Arial Narrow" panose="020B0606020202030204" pitchFamily="34" charset="0"/>
              </a:rPr>
              <a:t>organic N pool and productivity</a:t>
            </a:r>
          </a:p>
          <a:p>
            <a:pPr marL="347472" indent="-347472">
              <a:buFont typeface="Wingdings" panose="05000000000000000000" pitchFamily="2" charset="2"/>
              <a:buChar char="Ø"/>
            </a:pPr>
            <a:endParaRPr lang="en-US" sz="2400" b="1" dirty="0">
              <a:latin typeface="+mj-lt"/>
            </a:endParaRPr>
          </a:p>
          <a:p>
            <a:pPr marL="347472" indent="-347472">
              <a:buFont typeface="Wingdings" panose="05000000000000000000" pitchFamily="2" charset="2"/>
              <a:buChar char="Ø"/>
            </a:pP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308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5040344" y="3618956"/>
            <a:ext cx="2992649" cy="1647825"/>
            <a:chOff x="-1496445" y="5229225"/>
            <a:chExt cx="2992649" cy="1647825"/>
          </a:xfrm>
        </p:grpSpPr>
        <p:grpSp>
          <p:nvGrpSpPr>
            <p:cNvPr id="43" name="Group 42"/>
            <p:cNvGrpSpPr/>
            <p:nvPr/>
          </p:nvGrpSpPr>
          <p:grpSpPr>
            <a:xfrm>
              <a:off x="-1496445" y="5229225"/>
              <a:ext cx="2992649" cy="1647825"/>
              <a:chOff x="-1496445" y="5229225"/>
              <a:chExt cx="2992649" cy="1647825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-1496445" y="5229225"/>
                <a:ext cx="2992649" cy="1647825"/>
                <a:chOff x="5010150" y="4943475"/>
                <a:chExt cx="2992649" cy="1647825"/>
              </a:xfrm>
            </p:grpSpPr>
            <p:sp>
              <p:nvSpPr>
                <p:cNvPr id="45" name="Freeform 44"/>
                <p:cNvSpPr/>
                <p:nvPr/>
              </p:nvSpPr>
              <p:spPr>
                <a:xfrm>
                  <a:off x="5067300" y="4952084"/>
                  <a:ext cx="2914650" cy="1601116"/>
                </a:xfrm>
                <a:custGeom>
                  <a:avLst/>
                  <a:gdLst>
                    <a:gd name="connsiteX0" fmla="*/ 0 w 2914650"/>
                    <a:gd name="connsiteY0" fmla="*/ 1601116 h 1601116"/>
                    <a:gd name="connsiteX1" fmla="*/ 219075 w 2914650"/>
                    <a:gd name="connsiteY1" fmla="*/ 1563016 h 1601116"/>
                    <a:gd name="connsiteX2" fmla="*/ 409575 w 2914650"/>
                    <a:gd name="connsiteY2" fmla="*/ 1524916 h 1601116"/>
                    <a:gd name="connsiteX3" fmla="*/ 609600 w 2914650"/>
                    <a:gd name="connsiteY3" fmla="*/ 1467766 h 1601116"/>
                    <a:gd name="connsiteX4" fmla="*/ 857250 w 2914650"/>
                    <a:gd name="connsiteY4" fmla="*/ 1362991 h 1601116"/>
                    <a:gd name="connsiteX5" fmla="*/ 1104900 w 2914650"/>
                    <a:gd name="connsiteY5" fmla="*/ 1229641 h 1601116"/>
                    <a:gd name="connsiteX6" fmla="*/ 1266825 w 2914650"/>
                    <a:gd name="connsiteY6" fmla="*/ 1096291 h 1601116"/>
                    <a:gd name="connsiteX7" fmla="*/ 1419225 w 2914650"/>
                    <a:gd name="connsiteY7" fmla="*/ 915316 h 1601116"/>
                    <a:gd name="connsiteX8" fmla="*/ 1562100 w 2914650"/>
                    <a:gd name="connsiteY8" fmla="*/ 743866 h 1601116"/>
                    <a:gd name="connsiteX9" fmla="*/ 1704975 w 2914650"/>
                    <a:gd name="connsiteY9" fmla="*/ 572416 h 1601116"/>
                    <a:gd name="connsiteX10" fmla="*/ 1847850 w 2914650"/>
                    <a:gd name="connsiteY10" fmla="*/ 420016 h 1601116"/>
                    <a:gd name="connsiteX11" fmla="*/ 2019300 w 2914650"/>
                    <a:gd name="connsiteY11" fmla="*/ 296191 h 1601116"/>
                    <a:gd name="connsiteX12" fmla="*/ 2171700 w 2914650"/>
                    <a:gd name="connsiteY12" fmla="*/ 172366 h 1601116"/>
                    <a:gd name="connsiteX13" fmla="*/ 2333625 w 2914650"/>
                    <a:gd name="connsiteY13" fmla="*/ 86641 h 1601116"/>
                    <a:gd name="connsiteX14" fmla="*/ 2505075 w 2914650"/>
                    <a:gd name="connsiteY14" fmla="*/ 48541 h 1601116"/>
                    <a:gd name="connsiteX15" fmla="*/ 2657475 w 2914650"/>
                    <a:gd name="connsiteY15" fmla="*/ 10441 h 1601116"/>
                    <a:gd name="connsiteX16" fmla="*/ 2771775 w 2914650"/>
                    <a:gd name="connsiteY16" fmla="*/ 10441 h 1601116"/>
                    <a:gd name="connsiteX17" fmla="*/ 2857500 w 2914650"/>
                    <a:gd name="connsiteY17" fmla="*/ 916 h 1601116"/>
                    <a:gd name="connsiteX18" fmla="*/ 2914650 w 2914650"/>
                    <a:gd name="connsiteY18" fmla="*/ 916 h 16011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914650" h="1601116">
                      <a:moveTo>
                        <a:pt x="0" y="1601116"/>
                      </a:moveTo>
                      <a:lnTo>
                        <a:pt x="219075" y="1563016"/>
                      </a:lnTo>
                      <a:cubicBezTo>
                        <a:pt x="287338" y="1550316"/>
                        <a:pt x="344488" y="1540791"/>
                        <a:pt x="409575" y="1524916"/>
                      </a:cubicBezTo>
                      <a:cubicBezTo>
                        <a:pt x="474662" y="1509041"/>
                        <a:pt x="534988" y="1494753"/>
                        <a:pt x="609600" y="1467766"/>
                      </a:cubicBezTo>
                      <a:cubicBezTo>
                        <a:pt x="684213" y="1440778"/>
                        <a:pt x="774700" y="1402678"/>
                        <a:pt x="857250" y="1362991"/>
                      </a:cubicBezTo>
                      <a:cubicBezTo>
                        <a:pt x="939800" y="1323304"/>
                        <a:pt x="1036637" y="1274091"/>
                        <a:pt x="1104900" y="1229641"/>
                      </a:cubicBezTo>
                      <a:cubicBezTo>
                        <a:pt x="1173163" y="1185191"/>
                        <a:pt x="1214438" y="1148678"/>
                        <a:pt x="1266825" y="1096291"/>
                      </a:cubicBezTo>
                      <a:cubicBezTo>
                        <a:pt x="1319212" y="1043904"/>
                        <a:pt x="1419225" y="915316"/>
                        <a:pt x="1419225" y="915316"/>
                      </a:cubicBezTo>
                      <a:lnTo>
                        <a:pt x="1562100" y="743866"/>
                      </a:lnTo>
                      <a:cubicBezTo>
                        <a:pt x="1609725" y="686716"/>
                        <a:pt x="1657350" y="626391"/>
                        <a:pt x="1704975" y="572416"/>
                      </a:cubicBezTo>
                      <a:cubicBezTo>
                        <a:pt x="1752600" y="518441"/>
                        <a:pt x="1795463" y="466053"/>
                        <a:pt x="1847850" y="420016"/>
                      </a:cubicBezTo>
                      <a:cubicBezTo>
                        <a:pt x="1900237" y="373979"/>
                        <a:pt x="1965325" y="337466"/>
                        <a:pt x="2019300" y="296191"/>
                      </a:cubicBezTo>
                      <a:cubicBezTo>
                        <a:pt x="2073275" y="254916"/>
                        <a:pt x="2119313" y="207291"/>
                        <a:pt x="2171700" y="172366"/>
                      </a:cubicBezTo>
                      <a:cubicBezTo>
                        <a:pt x="2224088" y="137441"/>
                        <a:pt x="2278063" y="107278"/>
                        <a:pt x="2333625" y="86641"/>
                      </a:cubicBezTo>
                      <a:cubicBezTo>
                        <a:pt x="2389188" y="66003"/>
                        <a:pt x="2451100" y="61241"/>
                        <a:pt x="2505075" y="48541"/>
                      </a:cubicBezTo>
                      <a:cubicBezTo>
                        <a:pt x="2559050" y="35841"/>
                        <a:pt x="2613025" y="16791"/>
                        <a:pt x="2657475" y="10441"/>
                      </a:cubicBezTo>
                      <a:cubicBezTo>
                        <a:pt x="2701925" y="4091"/>
                        <a:pt x="2738438" y="12028"/>
                        <a:pt x="2771775" y="10441"/>
                      </a:cubicBezTo>
                      <a:cubicBezTo>
                        <a:pt x="2805112" y="8854"/>
                        <a:pt x="2833687" y="2504"/>
                        <a:pt x="2857500" y="916"/>
                      </a:cubicBezTo>
                      <a:cubicBezTo>
                        <a:pt x="2881313" y="-672"/>
                        <a:pt x="2897981" y="122"/>
                        <a:pt x="2914650" y="916"/>
                      </a:cubicBezTo>
                    </a:path>
                  </a:pathLst>
                </a:custGeom>
                <a:noFill/>
                <a:ln w="952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5010150" y="4943475"/>
                  <a:ext cx="2992649" cy="1647825"/>
                </a:xfrm>
                <a:custGeom>
                  <a:avLst/>
                  <a:gdLst>
                    <a:gd name="connsiteX0" fmla="*/ 0 w 2992649"/>
                    <a:gd name="connsiteY0" fmla="*/ 1647825 h 1647825"/>
                    <a:gd name="connsiteX1" fmla="*/ 285750 w 2992649"/>
                    <a:gd name="connsiteY1" fmla="*/ 1638300 h 1647825"/>
                    <a:gd name="connsiteX2" fmla="*/ 523875 w 2992649"/>
                    <a:gd name="connsiteY2" fmla="*/ 1619250 h 1647825"/>
                    <a:gd name="connsiteX3" fmla="*/ 771525 w 2992649"/>
                    <a:gd name="connsiteY3" fmla="*/ 1590675 h 1647825"/>
                    <a:gd name="connsiteX4" fmla="*/ 1019175 w 2992649"/>
                    <a:gd name="connsiteY4" fmla="*/ 1552575 h 1647825"/>
                    <a:gd name="connsiteX5" fmla="*/ 1257300 w 2992649"/>
                    <a:gd name="connsiteY5" fmla="*/ 1514475 h 1647825"/>
                    <a:gd name="connsiteX6" fmla="*/ 1485900 w 2992649"/>
                    <a:gd name="connsiteY6" fmla="*/ 1438275 h 1647825"/>
                    <a:gd name="connsiteX7" fmla="*/ 1676400 w 2992649"/>
                    <a:gd name="connsiteY7" fmla="*/ 1362075 h 1647825"/>
                    <a:gd name="connsiteX8" fmla="*/ 1847850 w 2992649"/>
                    <a:gd name="connsiteY8" fmla="*/ 1285875 h 1647825"/>
                    <a:gd name="connsiteX9" fmla="*/ 2286000 w 2992649"/>
                    <a:gd name="connsiteY9" fmla="*/ 971550 h 1647825"/>
                    <a:gd name="connsiteX10" fmla="*/ 2505075 w 2992649"/>
                    <a:gd name="connsiteY10" fmla="*/ 723900 h 1647825"/>
                    <a:gd name="connsiteX11" fmla="*/ 2628900 w 2992649"/>
                    <a:gd name="connsiteY11" fmla="*/ 590550 h 1647825"/>
                    <a:gd name="connsiteX12" fmla="*/ 2724150 w 2992649"/>
                    <a:gd name="connsiteY12" fmla="*/ 447675 h 1647825"/>
                    <a:gd name="connsiteX13" fmla="*/ 2838450 w 2992649"/>
                    <a:gd name="connsiteY13" fmla="*/ 276225 h 1647825"/>
                    <a:gd name="connsiteX14" fmla="*/ 2905125 w 2992649"/>
                    <a:gd name="connsiteY14" fmla="*/ 142875 h 1647825"/>
                    <a:gd name="connsiteX15" fmla="*/ 2981325 w 2992649"/>
                    <a:gd name="connsiteY15" fmla="*/ 28575 h 1647825"/>
                    <a:gd name="connsiteX16" fmla="*/ 2990850 w 2992649"/>
                    <a:gd name="connsiteY16" fmla="*/ 0 h 16478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992649" h="1647825">
                      <a:moveTo>
                        <a:pt x="0" y="1647825"/>
                      </a:moveTo>
                      <a:lnTo>
                        <a:pt x="285750" y="1638300"/>
                      </a:lnTo>
                      <a:cubicBezTo>
                        <a:pt x="373062" y="1633538"/>
                        <a:pt x="442913" y="1627187"/>
                        <a:pt x="523875" y="1619250"/>
                      </a:cubicBezTo>
                      <a:cubicBezTo>
                        <a:pt x="604837" y="1611313"/>
                        <a:pt x="688975" y="1601787"/>
                        <a:pt x="771525" y="1590675"/>
                      </a:cubicBezTo>
                      <a:cubicBezTo>
                        <a:pt x="854075" y="1579563"/>
                        <a:pt x="1019175" y="1552575"/>
                        <a:pt x="1019175" y="1552575"/>
                      </a:cubicBezTo>
                      <a:cubicBezTo>
                        <a:pt x="1100138" y="1539875"/>
                        <a:pt x="1179513" y="1533525"/>
                        <a:pt x="1257300" y="1514475"/>
                      </a:cubicBezTo>
                      <a:cubicBezTo>
                        <a:pt x="1335087" y="1495425"/>
                        <a:pt x="1416050" y="1463675"/>
                        <a:pt x="1485900" y="1438275"/>
                      </a:cubicBezTo>
                      <a:cubicBezTo>
                        <a:pt x="1555750" y="1412875"/>
                        <a:pt x="1616075" y="1387475"/>
                        <a:pt x="1676400" y="1362075"/>
                      </a:cubicBezTo>
                      <a:cubicBezTo>
                        <a:pt x="1736725" y="1336675"/>
                        <a:pt x="1746250" y="1350962"/>
                        <a:pt x="1847850" y="1285875"/>
                      </a:cubicBezTo>
                      <a:cubicBezTo>
                        <a:pt x="1949450" y="1220787"/>
                        <a:pt x="2176463" y="1065212"/>
                        <a:pt x="2286000" y="971550"/>
                      </a:cubicBezTo>
                      <a:cubicBezTo>
                        <a:pt x="2395538" y="877887"/>
                        <a:pt x="2447925" y="787400"/>
                        <a:pt x="2505075" y="723900"/>
                      </a:cubicBezTo>
                      <a:cubicBezTo>
                        <a:pt x="2562225" y="660400"/>
                        <a:pt x="2592388" y="636587"/>
                        <a:pt x="2628900" y="590550"/>
                      </a:cubicBezTo>
                      <a:cubicBezTo>
                        <a:pt x="2665412" y="544513"/>
                        <a:pt x="2724150" y="447675"/>
                        <a:pt x="2724150" y="447675"/>
                      </a:cubicBezTo>
                      <a:cubicBezTo>
                        <a:pt x="2759075" y="395287"/>
                        <a:pt x="2808288" y="327025"/>
                        <a:pt x="2838450" y="276225"/>
                      </a:cubicBezTo>
                      <a:cubicBezTo>
                        <a:pt x="2868612" y="225425"/>
                        <a:pt x="2881313" y="184150"/>
                        <a:pt x="2905125" y="142875"/>
                      </a:cubicBezTo>
                      <a:cubicBezTo>
                        <a:pt x="2928937" y="101600"/>
                        <a:pt x="2967038" y="52387"/>
                        <a:pt x="2981325" y="28575"/>
                      </a:cubicBezTo>
                      <a:cubicBezTo>
                        <a:pt x="2995612" y="4763"/>
                        <a:pt x="2993231" y="2381"/>
                        <a:pt x="2990850" y="0"/>
                      </a:cubicBezTo>
                    </a:path>
                  </a:pathLst>
                </a:custGeom>
                <a:noFill/>
                <a:ln w="9525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2" name="Freeform 41"/>
              <p:cNvSpPr/>
              <p:nvPr/>
            </p:nvSpPr>
            <p:spPr>
              <a:xfrm>
                <a:off x="-1491616" y="5229225"/>
                <a:ext cx="2958466" cy="1647825"/>
              </a:xfrm>
              <a:custGeom>
                <a:avLst/>
                <a:gdLst>
                  <a:gd name="connsiteX0" fmla="*/ 72391 w 2958466"/>
                  <a:gd name="connsiteY0" fmla="*/ 1619250 h 1647825"/>
                  <a:gd name="connsiteX1" fmla="*/ 72391 w 2958466"/>
                  <a:gd name="connsiteY1" fmla="*/ 1619250 h 1647825"/>
                  <a:gd name="connsiteX2" fmla="*/ 215266 w 2958466"/>
                  <a:gd name="connsiteY2" fmla="*/ 1581150 h 1647825"/>
                  <a:gd name="connsiteX3" fmla="*/ 243841 w 2958466"/>
                  <a:gd name="connsiteY3" fmla="*/ 1571625 h 1647825"/>
                  <a:gd name="connsiteX4" fmla="*/ 272416 w 2958466"/>
                  <a:gd name="connsiteY4" fmla="*/ 1562100 h 1647825"/>
                  <a:gd name="connsiteX5" fmla="*/ 310516 w 2958466"/>
                  <a:gd name="connsiteY5" fmla="*/ 1552575 h 1647825"/>
                  <a:gd name="connsiteX6" fmla="*/ 472441 w 2958466"/>
                  <a:gd name="connsiteY6" fmla="*/ 1543050 h 1647825"/>
                  <a:gd name="connsiteX7" fmla="*/ 510541 w 2958466"/>
                  <a:gd name="connsiteY7" fmla="*/ 1533525 h 1647825"/>
                  <a:gd name="connsiteX8" fmla="*/ 586741 w 2958466"/>
                  <a:gd name="connsiteY8" fmla="*/ 1514475 h 1647825"/>
                  <a:gd name="connsiteX9" fmla="*/ 672466 w 2958466"/>
                  <a:gd name="connsiteY9" fmla="*/ 1466850 h 1647825"/>
                  <a:gd name="connsiteX10" fmla="*/ 748666 w 2958466"/>
                  <a:gd name="connsiteY10" fmla="*/ 1457325 h 1647825"/>
                  <a:gd name="connsiteX11" fmla="*/ 805816 w 2958466"/>
                  <a:gd name="connsiteY11" fmla="*/ 1428750 h 1647825"/>
                  <a:gd name="connsiteX12" fmla="*/ 862966 w 2958466"/>
                  <a:gd name="connsiteY12" fmla="*/ 1409700 h 1647825"/>
                  <a:gd name="connsiteX13" fmla="*/ 891541 w 2958466"/>
                  <a:gd name="connsiteY13" fmla="*/ 1400175 h 1647825"/>
                  <a:gd name="connsiteX14" fmla="*/ 920116 w 2958466"/>
                  <a:gd name="connsiteY14" fmla="*/ 1381125 h 1647825"/>
                  <a:gd name="connsiteX15" fmla="*/ 1015366 w 2958466"/>
                  <a:gd name="connsiteY15" fmla="*/ 1352550 h 1647825"/>
                  <a:gd name="connsiteX16" fmla="*/ 1043941 w 2958466"/>
                  <a:gd name="connsiteY16" fmla="*/ 1343025 h 1647825"/>
                  <a:gd name="connsiteX17" fmla="*/ 1101091 w 2958466"/>
                  <a:gd name="connsiteY17" fmla="*/ 1304925 h 1647825"/>
                  <a:gd name="connsiteX18" fmla="*/ 1129666 w 2958466"/>
                  <a:gd name="connsiteY18" fmla="*/ 1285875 h 1647825"/>
                  <a:gd name="connsiteX19" fmla="*/ 1186816 w 2958466"/>
                  <a:gd name="connsiteY19" fmla="*/ 1266825 h 1647825"/>
                  <a:gd name="connsiteX20" fmla="*/ 1215391 w 2958466"/>
                  <a:gd name="connsiteY20" fmla="*/ 1257300 h 1647825"/>
                  <a:gd name="connsiteX21" fmla="*/ 1234441 w 2958466"/>
                  <a:gd name="connsiteY21" fmla="*/ 1228725 h 1647825"/>
                  <a:gd name="connsiteX22" fmla="*/ 1291591 w 2958466"/>
                  <a:gd name="connsiteY22" fmla="*/ 1190625 h 1647825"/>
                  <a:gd name="connsiteX23" fmla="*/ 1320166 w 2958466"/>
                  <a:gd name="connsiteY23" fmla="*/ 1133475 h 1647825"/>
                  <a:gd name="connsiteX24" fmla="*/ 1329691 w 2958466"/>
                  <a:gd name="connsiteY24" fmla="*/ 1104900 h 1647825"/>
                  <a:gd name="connsiteX25" fmla="*/ 1358266 w 2958466"/>
                  <a:gd name="connsiteY25" fmla="*/ 1095375 h 1647825"/>
                  <a:gd name="connsiteX26" fmla="*/ 1405891 w 2958466"/>
                  <a:gd name="connsiteY26" fmla="*/ 1057275 h 1647825"/>
                  <a:gd name="connsiteX27" fmla="*/ 1463041 w 2958466"/>
                  <a:gd name="connsiteY27" fmla="*/ 1019175 h 1647825"/>
                  <a:gd name="connsiteX28" fmla="*/ 1482091 w 2958466"/>
                  <a:gd name="connsiteY28" fmla="*/ 962025 h 1647825"/>
                  <a:gd name="connsiteX29" fmla="*/ 1491616 w 2958466"/>
                  <a:gd name="connsiteY29" fmla="*/ 933450 h 1647825"/>
                  <a:gd name="connsiteX30" fmla="*/ 1520191 w 2958466"/>
                  <a:gd name="connsiteY30" fmla="*/ 904875 h 1647825"/>
                  <a:gd name="connsiteX31" fmla="*/ 1567816 w 2958466"/>
                  <a:gd name="connsiteY31" fmla="*/ 819150 h 1647825"/>
                  <a:gd name="connsiteX32" fmla="*/ 1586866 w 2958466"/>
                  <a:gd name="connsiteY32" fmla="*/ 790575 h 1647825"/>
                  <a:gd name="connsiteX33" fmla="*/ 1605916 w 2958466"/>
                  <a:gd name="connsiteY33" fmla="*/ 733425 h 1647825"/>
                  <a:gd name="connsiteX34" fmla="*/ 1663066 w 2958466"/>
                  <a:gd name="connsiteY34" fmla="*/ 695325 h 1647825"/>
                  <a:gd name="connsiteX35" fmla="*/ 1710691 w 2958466"/>
                  <a:gd name="connsiteY35" fmla="*/ 638175 h 1647825"/>
                  <a:gd name="connsiteX36" fmla="*/ 1739266 w 2958466"/>
                  <a:gd name="connsiteY36" fmla="*/ 619125 h 1647825"/>
                  <a:gd name="connsiteX37" fmla="*/ 1758316 w 2958466"/>
                  <a:gd name="connsiteY37" fmla="*/ 590550 h 1647825"/>
                  <a:gd name="connsiteX38" fmla="*/ 1767841 w 2958466"/>
                  <a:gd name="connsiteY38" fmla="*/ 561975 h 1647825"/>
                  <a:gd name="connsiteX39" fmla="*/ 1796416 w 2958466"/>
                  <a:gd name="connsiteY39" fmla="*/ 552450 h 1647825"/>
                  <a:gd name="connsiteX40" fmla="*/ 1863091 w 2958466"/>
                  <a:gd name="connsiteY40" fmla="*/ 476250 h 1647825"/>
                  <a:gd name="connsiteX41" fmla="*/ 1882141 w 2958466"/>
                  <a:gd name="connsiteY41" fmla="*/ 447675 h 1647825"/>
                  <a:gd name="connsiteX42" fmla="*/ 1910716 w 2958466"/>
                  <a:gd name="connsiteY42" fmla="*/ 428625 h 1647825"/>
                  <a:gd name="connsiteX43" fmla="*/ 1939291 w 2958466"/>
                  <a:gd name="connsiteY43" fmla="*/ 400050 h 1647825"/>
                  <a:gd name="connsiteX44" fmla="*/ 1967866 w 2958466"/>
                  <a:gd name="connsiteY44" fmla="*/ 342900 h 1647825"/>
                  <a:gd name="connsiteX45" fmla="*/ 2025016 w 2958466"/>
                  <a:gd name="connsiteY45" fmla="*/ 323850 h 1647825"/>
                  <a:gd name="connsiteX46" fmla="*/ 2053591 w 2958466"/>
                  <a:gd name="connsiteY46" fmla="*/ 295275 h 1647825"/>
                  <a:gd name="connsiteX47" fmla="*/ 2072641 w 2958466"/>
                  <a:gd name="connsiteY47" fmla="*/ 266700 h 1647825"/>
                  <a:gd name="connsiteX48" fmla="*/ 2129791 w 2958466"/>
                  <a:gd name="connsiteY48" fmla="*/ 247650 h 1647825"/>
                  <a:gd name="connsiteX49" fmla="*/ 2215516 w 2958466"/>
                  <a:gd name="connsiteY49" fmla="*/ 219075 h 1647825"/>
                  <a:gd name="connsiteX50" fmla="*/ 2244091 w 2958466"/>
                  <a:gd name="connsiteY50" fmla="*/ 209550 h 1647825"/>
                  <a:gd name="connsiteX51" fmla="*/ 2272666 w 2958466"/>
                  <a:gd name="connsiteY51" fmla="*/ 190500 h 1647825"/>
                  <a:gd name="connsiteX52" fmla="*/ 2301241 w 2958466"/>
                  <a:gd name="connsiteY52" fmla="*/ 180975 h 1647825"/>
                  <a:gd name="connsiteX53" fmla="*/ 2358391 w 2958466"/>
                  <a:gd name="connsiteY53" fmla="*/ 142875 h 1647825"/>
                  <a:gd name="connsiteX54" fmla="*/ 2377441 w 2958466"/>
                  <a:gd name="connsiteY54" fmla="*/ 114300 h 1647825"/>
                  <a:gd name="connsiteX55" fmla="*/ 2434591 w 2958466"/>
                  <a:gd name="connsiteY55" fmla="*/ 95250 h 1647825"/>
                  <a:gd name="connsiteX56" fmla="*/ 2529841 w 2958466"/>
                  <a:gd name="connsiteY56" fmla="*/ 76200 h 1647825"/>
                  <a:gd name="connsiteX57" fmla="*/ 2567941 w 2958466"/>
                  <a:gd name="connsiteY57" fmla="*/ 66675 h 1647825"/>
                  <a:gd name="connsiteX58" fmla="*/ 2625091 w 2958466"/>
                  <a:gd name="connsiteY58" fmla="*/ 47625 h 1647825"/>
                  <a:gd name="connsiteX59" fmla="*/ 2806066 w 2958466"/>
                  <a:gd name="connsiteY59" fmla="*/ 38100 h 1647825"/>
                  <a:gd name="connsiteX60" fmla="*/ 2863216 w 2958466"/>
                  <a:gd name="connsiteY60" fmla="*/ 19050 h 1647825"/>
                  <a:gd name="connsiteX61" fmla="*/ 2939416 w 2958466"/>
                  <a:gd name="connsiteY61" fmla="*/ 0 h 1647825"/>
                  <a:gd name="connsiteX62" fmla="*/ 2958466 w 2958466"/>
                  <a:gd name="connsiteY62" fmla="*/ 28575 h 1647825"/>
                  <a:gd name="connsiteX63" fmla="*/ 2939416 w 2958466"/>
                  <a:gd name="connsiteY63" fmla="*/ 85725 h 1647825"/>
                  <a:gd name="connsiteX64" fmla="*/ 2910841 w 2958466"/>
                  <a:gd name="connsiteY64" fmla="*/ 142875 h 1647825"/>
                  <a:gd name="connsiteX65" fmla="*/ 2882266 w 2958466"/>
                  <a:gd name="connsiteY65" fmla="*/ 161925 h 1647825"/>
                  <a:gd name="connsiteX66" fmla="*/ 2872741 w 2958466"/>
                  <a:gd name="connsiteY66" fmla="*/ 228600 h 1647825"/>
                  <a:gd name="connsiteX67" fmla="*/ 2834641 w 2958466"/>
                  <a:gd name="connsiteY67" fmla="*/ 285750 h 1647825"/>
                  <a:gd name="connsiteX68" fmla="*/ 2806066 w 2958466"/>
                  <a:gd name="connsiteY68" fmla="*/ 342900 h 1647825"/>
                  <a:gd name="connsiteX69" fmla="*/ 2787016 w 2958466"/>
                  <a:gd name="connsiteY69" fmla="*/ 371475 h 1647825"/>
                  <a:gd name="connsiteX70" fmla="*/ 2739391 w 2958466"/>
                  <a:gd name="connsiteY70" fmla="*/ 466725 h 1647825"/>
                  <a:gd name="connsiteX71" fmla="*/ 2739391 w 2958466"/>
                  <a:gd name="connsiteY71" fmla="*/ 466725 h 1647825"/>
                  <a:gd name="connsiteX72" fmla="*/ 2691766 w 2958466"/>
                  <a:gd name="connsiteY72" fmla="*/ 552450 h 1647825"/>
                  <a:gd name="connsiteX73" fmla="*/ 2663191 w 2958466"/>
                  <a:gd name="connsiteY73" fmla="*/ 571500 h 1647825"/>
                  <a:gd name="connsiteX74" fmla="*/ 2634616 w 2958466"/>
                  <a:gd name="connsiteY74" fmla="*/ 600075 h 1647825"/>
                  <a:gd name="connsiteX75" fmla="*/ 2548891 w 2958466"/>
                  <a:gd name="connsiteY75" fmla="*/ 657225 h 1647825"/>
                  <a:gd name="connsiteX76" fmla="*/ 2520316 w 2958466"/>
                  <a:gd name="connsiteY76" fmla="*/ 676275 h 1647825"/>
                  <a:gd name="connsiteX77" fmla="*/ 2501266 w 2958466"/>
                  <a:gd name="connsiteY77" fmla="*/ 704850 h 1647825"/>
                  <a:gd name="connsiteX78" fmla="*/ 2472691 w 2958466"/>
                  <a:gd name="connsiteY78" fmla="*/ 723900 h 1647825"/>
                  <a:gd name="connsiteX79" fmla="*/ 2434591 w 2958466"/>
                  <a:gd name="connsiteY79" fmla="*/ 781050 h 1647825"/>
                  <a:gd name="connsiteX80" fmla="*/ 2425066 w 2958466"/>
                  <a:gd name="connsiteY80" fmla="*/ 809625 h 1647825"/>
                  <a:gd name="connsiteX81" fmla="*/ 2396491 w 2958466"/>
                  <a:gd name="connsiteY81" fmla="*/ 838200 h 1647825"/>
                  <a:gd name="connsiteX82" fmla="*/ 2377441 w 2958466"/>
                  <a:gd name="connsiteY82" fmla="*/ 866775 h 1647825"/>
                  <a:gd name="connsiteX83" fmla="*/ 2348866 w 2958466"/>
                  <a:gd name="connsiteY83" fmla="*/ 885825 h 1647825"/>
                  <a:gd name="connsiteX84" fmla="*/ 2291716 w 2958466"/>
                  <a:gd name="connsiteY84" fmla="*/ 933450 h 1647825"/>
                  <a:gd name="connsiteX85" fmla="*/ 2244091 w 2958466"/>
                  <a:gd name="connsiteY85" fmla="*/ 971550 h 1647825"/>
                  <a:gd name="connsiteX86" fmla="*/ 2186941 w 2958466"/>
                  <a:gd name="connsiteY86" fmla="*/ 1009650 h 1647825"/>
                  <a:gd name="connsiteX87" fmla="*/ 2177416 w 2958466"/>
                  <a:gd name="connsiteY87" fmla="*/ 1038225 h 1647825"/>
                  <a:gd name="connsiteX88" fmla="*/ 2120266 w 2958466"/>
                  <a:gd name="connsiteY88" fmla="*/ 1057275 h 1647825"/>
                  <a:gd name="connsiteX89" fmla="*/ 2091691 w 2958466"/>
                  <a:gd name="connsiteY89" fmla="*/ 1076325 h 1647825"/>
                  <a:gd name="connsiteX90" fmla="*/ 2044066 w 2958466"/>
                  <a:gd name="connsiteY90" fmla="*/ 1114425 h 1647825"/>
                  <a:gd name="connsiteX91" fmla="*/ 2025016 w 2958466"/>
                  <a:gd name="connsiteY91" fmla="*/ 1143000 h 1647825"/>
                  <a:gd name="connsiteX92" fmla="*/ 1967866 w 2958466"/>
                  <a:gd name="connsiteY92" fmla="*/ 1181100 h 1647825"/>
                  <a:gd name="connsiteX93" fmla="*/ 1939291 w 2958466"/>
                  <a:gd name="connsiteY93" fmla="*/ 1200150 h 1647825"/>
                  <a:gd name="connsiteX94" fmla="*/ 1910716 w 2958466"/>
                  <a:gd name="connsiteY94" fmla="*/ 1209675 h 1647825"/>
                  <a:gd name="connsiteX95" fmla="*/ 1882141 w 2958466"/>
                  <a:gd name="connsiteY95" fmla="*/ 1228725 h 1647825"/>
                  <a:gd name="connsiteX96" fmla="*/ 1824991 w 2958466"/>
                  <a:gd name="connsiteY96" fmla="*/ 1247775 h 1647825"/>
                  <a:gd name="connsiteX97" fmla="*/ 1767841 w 2958466"/>
                  <a:gd name="connsiteY97" fmla="*/ 1276350 h 1647825"/>
                  <a:gd name="connsiteX98" fmla="*/ 1786891 w 2958466"/>
                  <a:gd name="connsiteY98" fmla="*/ 1323975 h 1647825"/>
                  <a:gd name="connsiteX99" fmla="*/ 1844041 w 2958466"/>
                  <a:gd name="connsiteY99" fmla="*/ 1276350 h 1647825"/>
                  <a:gd name="connsiteX100" fmla="*/ 1863091 w 2958466"/>
                  <a:gd name="connsiteY100" fmla="*/ 1247775 h 1647825"/>
                  <a:gd name="connsiteX101" fmla="*/ 1834516 w 2958466"/>
                  <a:gd name="connsiteY101" fmla="*/ 1257300 h 1647825"/>
                  <a:gd name="connsiteX102" fmla="*/ 1805941 w 2958466"/>
                  <a:gd name="connsiteY102" fmla="*/ 1276350 h 1647825"/>
                  <a:gd name="connsiteX103" fmla="*/ 1786891 w 2958466"/>
                  <a:gd name="connsiteY103" fmla="*/ 1304925 h 1647825"/>
                  <a:gd name="connsiteX104" fmla="*/ 1701166 w 2958466"/>
                  <a:gd name="connsiteY104" fmla="*/ 1343025 h 1647825"/>
                  <a:gd name="connsiteX105" fmla="*/ 1672591 w 2958466"/>
                  <a:gd name="connsiteY105" fmla="*/ 1352550 h 1647825"/>
                  <a:gd name="connsiteX106" fmla="*/ 1653541 w 2958466"/>
                  <a:gd name="connsiteY106" fmla="*/ 1381125 h 1647825"/>
                  <a:gd name="connsiteX107" fmla="*/ 1624966 w 2958466"/>
                  <a:gd name="connsiteY107" fmla="*/ 1390650 h 1647825"/>
                  <a:gd name="connsiteX108" fmla="*/ 1529716 w 2958466"/>
                  <a:gd name="connsiteY108" fmla="*/ 1400175 h 1647825"/>
                  <a:gd name="connsiteX109" fmla="*/ 1463041 w 2958466"/>
                  <a:gd name="connsiteY109" fmla="*/ 1409700 h 1647825"/>
                  <a:gd name="connsiteX110" fmla="*/ 1434466 w 2958466"/>
                  <a:gd name="connsiteY110" fmla="*/ 1419225 h 1647825"/>
                  <a:gd name="connsiteX111" fmla="*/ 1405891 w 2958466"/>
                  <a:gd name="connsiteY111" fmla="*/ 1438275 h 1647825"/>
                  <a:gd name="connsiteX112" fmla="*/ 1510666 w 2958466"/>
                  <a:gd name="connsiteY112" fmla="*/ 1428750 h 1647825"/>
                  <a:gd name="connsiteX113" fmla="*/ 1539241 w 2958466"/>
                  <a:gd name="connsiteY113" fmla="*/ 1419225 h 1647825"/>
                  <a:gd name="connsiteX114" fmla="*/ 1443991 w 2958466"/>
                  <a:gd name="connsiteY114" fmla="*/ 1466850 h 1647825"/>
                  <a:gd name="connsiteX115" fmla="*/ 1386841 w 2958466"/>
                  <a:gd name="connsiteY115" fmla="*/ 1476375 h 1647825"/>
                  <a:gd name="connsiteX116" fmla="*/ 1348741 w 2958466"/>
                  <a:gd name="connsiteY116" fmla="*/ 1485900 h 1647825"/>
                  <a:gd name="connsiteX117" fmla="*/ 1291591 w 2958466"/>
                  <a:gd name="connsiteY117" fmla="*/ 1504950 h 1647825"/>
                  <a:gd name="connsiteX118" fmla="*/ 1043941 w 2958466"/>
                  <a:gd name="connsiteY118" fmla="*/ 1524000 h 1647825"/>
                  <a:gd name="connsiteX119" fmla="*/ 1082041 w 2958466"/>
                  <a:gd name="connsiteY119" fmla="*/ 1543050 h 1647825"/>
                  <a:gd name="connsiteX120" fmla="*/ 1110616 w 2958466"/>
                  <a:gd name="connsiteY120" fmla="*/ 1552575 h 1647825"/>
                  <a:gd name="connsiteX121" fmla="*/ 824866 w 2958466"/>
                  <a:gd name="connsiteY121" fmla="*/ 1571625 h 1647825"/>
                  <a:gd name="connsiteX122" fmla="*/ 729616 w 2958466"/>
                  <a:gd name="connsiteY122" fmla="*/ 1581150 h 1647825"/>
                  <a:gd name="connsiteX123" fmla="*/ 701041 w 2958466"/>
                  <a:gd name="connsiteY123" fmla="*/ 1590675 h 1647825"/>
                  <a:gd name="connsiteX124" fmla="*/ 539116 w 2958466"/>
                  <a:gd name="connsiteY124" fmla="*/ 1609725 h 1647825"/>
                  <a:gd name="connsiteX125" fmla="*/ 339091 w 2958466"/>
                  <a:gd name="connsiteY125" fmla="*/ 1628775 h 1647825"/>
                  <a:gd name="connsiteX126" fmla="*/ 262891 w 2958466"/>
                  <a:gd name="connsiteY126" fmla="*/ 1647825 h 1647825"/>
                  <a:gd name="connsiteX127" fmla="*/ 5716 w 2958466"/>
                  <a:gd name="connsiteY127" fmla="*/ 1638300 h 1647825"/>
                  <a:gd name="connsiteX128" fmla="*/ 91441 w 2958466"/>
                  <a:gd name="connsiteY128" fmla="*/ 1628775 h 1647825"/>
                  <a:gd name="connsiteX129" fmla="*/ 72391 w 2958466"/>
                  <a:gd name="connsiteY129" fmla="*/ 1619250 h 1647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</a:cxnLst>
                <a:rect l="l" t="t" r="r" b="b"/>
                <a:pathLst>
                  <a:path w="2958466" h="1647825">
                    <a:moveTo>
                      <a:pt x="72391" y="1619250"/>
                    </a:moveTo>
                    <a:lnTo>
                      <a:pt x="72391" y="1619250"/>
                    </a:lnTo>
                    <a:cubicBezTo>
                      <a:pt x="177718" y="1595844"/>
                      <a:pt x="130346" y="1609457"/>
                      <a:pt x="215266" y="1581150"/>
                    </a:cubicBezTo>
                    <a:lnTo>
                      <a:pt x="243841" y="1571625"/>
                    </a:lnTo>
                    <a:cubicBezTo>
                      <a:pt x="253366" y="1568450"/>
                      <a:pt x="262676" y="1564535"/>
                      <a:pt x="272416" y="1562100"/>
                    </a:cubicBezTo>
                    <a:cubicBezTo>
                      <a:pt x="285116" y="1558925"/>
                      <a:pt x="297484" y="1553816"/>
                      <a:pt x="310516" y="1552575"/>
                    </a:cubicBezTo>
                    <a:cubicBezTo>
                      <a:pt x="364341" y="1547449"/>
                      <a:pt x="418466" y="1546225"/>
                      <a:pt x="472441" y="1543050"/>
                    </a:cubicBezTo>
                    <a:cubicBezTo>
                      <a:pt x="485141" y="1539875"/>
                      <a:pt x="497762" y="1536365"/>
                      <a:pt x="510541" y="1533525"/>
                    </a:cubicBezTo>
                    <a:cubicBezTo>
                      <a:pt x="524615" y="1530397"/>
                      <a:pt x="569720" y="1523931"/>
                      <a:pt x="586741" y="1514475"/>
                    </a:cubicBezTo>
                    <a:cubicBezTo>
                      <a:pt x="625223" y="1493096"/>
                      <a:pt x="634021" y="1473840"/>
                      <a:pt x="672466" y="1466850"/>
                    </a:cubicBezTo>
                    <a:cubicBezTo>
                      <a:pt x="697651" y="1462271"/>
                      <a:pt x="723266" y="1460500"/>
                      <a:pt x="748666" y="1457325"/>
                    </a:cubicBezTo>
                    <a:cubicBezTo>
                      <a:pt x="852879" y="1422587"/>
                      <a:pt x="695029" y="1477989"/>
                      <a:pt x="805816" y="1428750"/>
                    </a:cubicBezTo>
                    <a:cubicBezTo>
                      <a:pt x="824166" y="1420595"/>
                      <a:pt x="843916" y="1416050"/>
                      <a:pt x="862966" y="1409700"/>
                    </a:cubicBezTo>
                    <a:cubicBezTo>
                      <a:pt x="872491" y="1406525"/>
                      <a:pt x="883187" y="1405744"/>
                      <a:pt x="891541" y="1400175"/>
                    </a:cubicBezTo>
                    <a:cubicBezTo>
                      <a:pt x="901066" y="1393825"/>
                      <a:pt x="909655" y="1385774"/>
                      <a:pt x="920116" y="1381125"/>
                    </a:cubicBezTo>
                    <a:cubicBezTo>
                      <a:pt x="960860" y="1363017"/>
                      <a:pt x="976577" y="1363633"/>
                      <a:pt x="1015366" y="1352550"/>
                    </a:cubicBezTo>
                    <a:cubicBezTo>
                      <a:pt x="1025020" y="1349792"/>
                      <a:pt x="1035164" y="1347901"/>
                      <a:pt x="1043941" y="1343025"/>
                    </a:cubicBezTo>
                    <a:cubicBezTo>
                      <a:pt x="1063955" y="1331906"/>
                      <a:pt x="1082041" y="1317625"/>
                      <a:pt x="1101091" y="1304925"/>
                    </a:cubicBezTo>
                    <a:cubicBezTo>
                      <a:pt x="1110616" y="1298575"/>
                      <a:pt x="1118806" y="1289495"/>
                      <a:pt x="1129666" y="1285875"/>
                    </a:cubicBezTo>
                    <a:lnTo>
                      <a:pt x="1186816" y="1266825"/>
                    </a:lnTo>
                    <a:lnTo>
                      <a:pt x="1215391" y="1257300"/>
                    </a:lnTo>
                    <a:cubicBezTo>
                      <a:pt x="1221741" y="1247775"/>
                      <a:pt x="1225826" y="1236263"/>
                      <a:pt x="1234441" y="1228725"/>
                    </a:cubicBezTo>
                    <a:cubicBezTo>
                      <a:pt x="1251671" y="1213648"/>
                      <a:pt x="1291591" y="1190625"/>
                      <a:pt x="1291591" y="1190625"/>
                    </a:cubicBezTo>
                    <a:cubicBezTo>
                      <a:pt x="1315532" y="1118801"/>
                      <a:pt x="1283237" y="1207333"/>
                      <a:pt x="1320166" y="1133475"/>
                    </a:cubicBezTo>
                    <a:cubicBezTo>
                      <a:pt x="1324656" y="1124495"/>
                      <a:pt x="1322591" y="1112000"/>
                      <a:pt x="1329691" y="1104900"/>
                    </a:cubicBezTo>
                    <a:cubicBezTo>
                      <a:pt x="1336791" y="1097800"/>
                      <a:pt x="1348741" y="1098550"/>
                      <a:pt x="1358266" y="1095375"/>
                    </a:cubicBezTo>
                    <a:cubicBezTo>
                      <a:pt x="1393465" y="1042577"/>
                      <a:pt x="1357177" y="1084338"/>
                      <a:pt x="1405891" y="1057275"/>
                    </a:cubicBezTo>
                    <a:cubicBezTo>
                      <a:pt x="1425905" y="1046156"/>
                      <a:pt x="1463041" y="1019175"/>
                      <a:pt x="1463041" y="1019175"/>
                    </a:cubicBezTo>
                    <a:lnTo>
                      <a:pt x="1482091" y="962025"/>
                    </a:lnTo>
                    <a:cubicBezTo>
                      <a:pt x="1485266" y="952500"/>
                      <a:pt x="1484516" y="940550"/>
                      <a:pt x="1491616" y="933450"/>
                    </a:cubicBezTo>
                    <a:lnTo>
                      <a:pt x="1520191" y="904875"/>
                    </a:lnTo>
                    <a:cubicBezTo>
                      <a:pt x="1536956" y="854580"/>
                      <a:pt x="1524147" y="884654"/>
                      <a:pt x="1567816" y="819150"/>
                    </a:cubicBezTo>
                    <a:cubicBezTo>
                      <a:pt x="1574166" y="809625"/>
                      <a:pt x="1583246" y="801435"/>
                      <a:pt x="1586866" y="790575"/>
                    </a:cubicBezTo>
                    <a:cubicBezTo>
                      <a:pt x="1593216" y="771525"/>
                      <a:pt x="1589208" y="744564"/>
                      <a:pt x="1605916" y="733425"/>
                    </a:cubicBezTo>
                    <a:lnTo>
                      <a:pt x="1663066" y="695325"/>
                    </a:lnTo>
                    <a:cubicBezTo>
                      <a:pt x="1681797" y="667228"/>
                      <a:pt x="1683189" y="661094"/>
                      <a:pt x="1710691" y="638175"/>
                    </a:cubicBezTo>
                    <a:cubicBezTo>
                      <a:pt x="1719485" y="630846"/>
                      <a:pt x="1729741" y="625475"/>
                      <a:pt x="1739266" y="619125"/>
                    </a:cubicBezTo>
                    <a:cubicBezTo>
                      <a:pt x="1745616" y="609600"/>
                      <a:pt x="1753196" y="600789"/>
                      <a:pt x="1758316" y="590550"/>
                    </a:cubicBezTo>
                    <a:cubicBezTo>
                      <a:pt x="1762806" y="581570"/>
                      <a:pt x="1760741" y="569075"/>
                      <a:pt x="1767841" y="561975"/>
                    </a:cubicBezTo>
                    <a:cubicBezTo>
                      <a:pt x="1774941" y="554875"/>
                      <a:pt x="1786891" y="555625"/>
                      <a:pt x="1796416" y="552450"/>
                    </a:cubicBezTo>
                    <a:cubicBezTo>
                      <a:pt x="1840866" y="485775"/>
                      <a:pt x="1815466" y="508000"/>
                      <a:pt x="1863091" y="476250"/>
                    </a:cubicBezTo>
                    <a:cubicBezTo>
                      <a:pt x="1869441" y="466725"/>
                      <a:pt x="1874046" y="455770"/>
                      <a:pt x="1882141" y="447675"/>
                    </a:cubicBezTo>
                    <a:cubicBezTo>
                      <a:pt x="1890236" y="439580"/>
                      <a:pt x="1901922" y="435954"/>
                      <a:pt x="1910716" y="428625"/>
                    </a:cubicBezTo>
                    <a:cubicBezTo>
                      <a:pt x="1921064" y="420001"/>
                      <a:pt x="1929766" y="409575"/>
                      <a:pt x="1939291" y="400050"/>
                    </a:cubicBezTo>
                    <a:cubicBezTo>
                      <a:pt x="1944481" y="384480"/>
                      <a:pt x="1952317" y="352618"/>
                      <a:pt x="1967866" y="342900"/>
                    </a:cubicBezTo>
                    <a:cubicBezTo>
                      <a:pt x="1984894" y="332257"/>
                      <a:pt x="2025016" y="323850"/>
                      <a:pt x="2025016" y="323850"/>
                    </a:cubicBezTo>
                    <a:cubicBezTo>
                      <a:pt x="2034541" y="314325"/>
                      <a:pt x="2044967" y="305623"/>
                      <a:pt x="2053591" y="295275"/>
                    </a:cubicBezTo>
                    <a:cubicBezTo>
                      <a:pt x="2060920" y="286481"/>
                      <a:pt x="2062933" y="272767"/>
                      <a:pt x="2072641" y="266700"/>
                    </a:cubicBezTo>
                    <a:cubicBezTo>
                      <a:pt x="2089669" y="256057"/>
                      <a:pt x="2110741" y="254000"/>
                      <a:pt x="2129791" y="247650"/>
                    </a:cubicBezTo>
                    <a:lnTo>
                      <a:pt x="2215516" y="219075"/>
                    </a:lnTo>
                    <a:cubicBezTo>
                      <a:pt x="2225041" y="215900"/>
                      <a:pt x="2235737" y="215119"/>
                      <a:pt x="2244091" y="209550"/>
                    </a:cubicBezTo>
                    <a:cubicBezTo>
                      <a:pt x="2253616" y="203200"/>
                      <a:pt x="2262427" y="195620"/>
                      <a:pt x="2272666" y="190500"/>
                    </a:cubicBezTo>
                    <a:cubicBezTo>
                      <a:pt x="2281646" y="186010"/>
                      <a:pt x="2292464" y="185851"/>
                      <a:pt x="2301241" y="180975"/>
                    </a:cubicBezTo>
                    <a:cubicBezTo>
                      <a:pt x="2321255" y="169856"/>
                      <a:pt x="2358391" y="142875"/>
                      <a:pt x="2358391" y="142875"/>
                    </a:cubicBezTo>
                    <a:cubicBezTo>
                      <a:pt x="2364741" y="133350"/>
                      <a:pt x="2367733" y="120367"/>
                      <a:pt x="2377441" y="114300"/>
                    </a:cubicBezTo>
                    <a:cubicBezTo>
                      <a:pt x="2394469" y="103657"/>
                      <a:pt x="2415541" y="101600"/>
                      <a:pt x="2434591" y="95250"/>
                    </a:cubicBezTo>
                    <a:cubicBezTo>
                      <a:pt x="2493275" y="75689"/>
                      <a:pt x="2433526" y="93712"/>
                      <a:pt x="2529841" y="76200"/>
                    </a:cubicBezTo>
                    <a:cubicBezTo>
                      <a:pt x="2542721" y="73858"/>
                      <a:pt x="2555402" y="70437"/>
                      <a:pt x="2567941" y="66675"/>
                    </a:cubicBezTo>
                    <a:cubicBezTo>
                      <a:pt x="2587175" y="60905"/>
                      <a:pt x="2605038" y="48680"/>
                      <a:pt x="2625091" y="47625"/>
                    </a:cubicBezTo>
                    <a:lnTo>
                      <a:pt x="2806066" y="38100"/>
                    </a:lnTo>
                    <a:cubicBezTo>
                      <a:pt x="2825116" y="31750"/>
                      <a:pt x="2843735" y="23920"/>
                      <a:pt x="2863216" y="19050"/>
                    </a:cubicBezTo>
                    <a:lnTo>
                      <a:pt x="2939416" y="0"/>
                    </a:lnTo>
                    <a:cubicBezTo>
                      <a:pt x="2945766" y="9525"/>
                      <a:pt x="2958466" y="17127"/>
                      <a:pt x="2958466" y="28575"/>
                    </a:cubicBezTo>
                    <a:cubicBezTo>
                      <a:pt x="2958466" y="48655"/>
                      <a:pt x="2945766" y="66675"/>
                      <a:pt x="2939416" y="85725"/>
                    </a:cubicBezTo>
                    <a:cubicBezTo>
                      <a:pt x="2931669" y="108966"/>
                      <a:pt x="2929305" y="124411"/>
                      <a:pt x="2910841" y="142875"/>
                    </a:cubicBezTo>
                    <a:cubicBezTo>
                      <a:pt x="2902746" y="150970"/>
                      <a:pt x="2891791" y="155575"/>
                      <a:pt x="2882266" y="161925"/>
                    </a:cubicBezTo>
                    <a:cubicBezTo>
                      <a:pt x="2879091" y="184150"/>
                      <a:pt x="2880800" y="207646"/>
                      <a:pt x="2872741" y="228600"/>
                    </a:cubicBezTo>
                    <a:cubicBezTo>
                      <a:pt x="2864522" y="249969"/>
                      <a:pt x="2847341" y="266700"/>
                      <a:pt x="2834641" y="285750"/>
                    </a:cubicBezTo>
                    <a:cubicBezTo>
                      <a:pt x="2780046" y="367642"/>
                      <a:pt x="2845501" y="264030"/>
                      <a:pt x="2806066" y="342900"/>
                    </a:cubicBezTo>
                    <a:cubicBezTo>
                      <a:pt x="2800946" y="353139"/>
                      <a:pt x="2793366" y="361950"/>
                      <a:pt x="2787016" y="371475"/>
                    </a:cubicBezTo>
                    <a:cubicBezTo>
                      <a:pt x="2771938" y="431787"/>
                      <a:pt x="2784753" y="398683"/>
                      <a:pt x="2739391" y="466725"/>
                    </a:cubicBezTo>
                    <a:lnTo>
                      <a:pt x="2739391" y="466725"/>
                    </a:lnTo>
                    <a:cubicBezTo>
                      <a:pt x="2729465" y="496502"/>
                      <a:pt x="2719839" y="533735"/>
                      <a:pt x="2691766" y="552450"/>
                    </a:cubicBezTo>
                    <a:cubicBezTo>
                      <a:pt x="2682241" y="558800"/>
                      <a:pt x="2671985" y="564171"/>
                      <a:pt x="2663191" y="571500"/>
                    </a:cubicBezTo>
                    <a:cubicBezTo>
                      <a:pt x="2652843" y="580124"/>
                      <a:pt x="2645249" y="591805"/>
                      <a:pt x="2634616" y="600075"/>
                    </a:cubicBezTo>
                    <a:lnTo>
                      <a:pt x="2548891" y="657225"/>
                    </a:lnTo>
                    <a:lnTo>
                      <a:pt x="2520316" y="676275"/>
                    </a:lnTo>
                    <a:cubicBezTo>
                      <a:pt x="2513966" y="685800"/>
                      <a:pt x="2509361" y="696755"/>
                      <a:pt x="2501266" y="704850"/>
                    </a:cubicBezTo>
                    <a:cubicBezTo>
                      <a:pt x="2493171" y="712945"/>
                      <a:pt x="2480229" y="715285"/>
                      <a:pt x="2472691" y="723900"/>
                    </a:cubicBezTo>
                    <a:cubicBezTo>
                      <a:pt x="2457614" y="741130"/>
                      <a:pt x="2441831" y="759330"/>
                      <a:pt x="2434591" y="781050"/>
                    </a:cubicBezTo>
                    <a:cubicBezTo>
                      <a:pt x="2431416" y="790575"/>
                      <a:pt x="2430635" y="801271"/>
                      <a:pt x="2425066" y="809625"/>
                    </a:cubicBezTo>
                    <a:cubicBezTo>
                      <a:pt x="2417594" y="820833"/>
                      <a:pt x="2405115" y="827852"/>
                      <a:pt x="2396491" y="838200"/>
                    </a:cubicBezTo>
                    <a:cubicBezTo>
                      <a:pt x="2389162" y="846994"/>
                      <a:pt x="2385536" y="858680"/>
                      <a:pt x="2377441" y="866775"/>
                    </a:cubicBezTo>
                    <a:cubicBezTo>
                      <a:pt x="2369346" y="874870"/>
                      <a:pt x="2357660" y="878496"/>
                      <a:pt x="2348866" y="885825"/>
                    </a:cubicBezTo>
                    <a:cubicBezTo>
                      <a:pt x="2275527" y="946941"/>
                      <a:pt x="2362662" y="886152"/>
                      <a:pt x="2291716" y="933450"/>
                    </a:cubicBezTo>
                    <a:cubicBezTo>
                      <a:pt x="2256517" y="986248"/>
                      <a:pt x="2292805" y="944487"/>
                      <a:pt x="2244091" y="971550"/>
                    </a:cubicBezTo>
                    <a:cubicBezTo>
                      <a:pt x="2224077" y="982669"/>
                      <a:pt x="2186941" y="1009650"/>
                      <a:pt x="2186941" y="1009650"/>
                    </a:cubicBezTo>
                    <a:cubicBezTo>
                      <a:pt x="2183766" y="1019175"/>
                      <a:pt x="2185586" y="1032389"/>
                      <a:pt x="2177416" y="1038225"/>
                    </a:cubicBezTo>
                    <a:cubicBezTo>
                      <a:pt x="2161076" y="1049897"/>
                      <a:pt x="2136974" y="1046136"/>
                      <a:pt x="2120266" y="1057275"/>
                    </a:cubicBezTo>
                    <a:lnTo>
                      <a:pt x="2091691" y="1076325"/>
                    </a:lnTo>
                    <a:cubicBezTo>
                      <a:pt x="2037096" y="1158217"/>
                      <a:pt x="2109791" y="1061845"/>
                      <a:pt x="2044066" y="1114425"/>
                    </a:cubicBezTo>
                    <a:cubicBezTo>
                      <a:pt x="2035127" y="1121576"/>
                      <a:pt x="2033631" y="1135462"/>
                      <a:pt x="2025016" y="1143000"/>
                    </a:cubicBezTo>
                    <a:cubicBezTo>
                      <a:pt x="2007786" y="1158077"/>
                      <a:pt x="1986916" y="1168400"/>
                      <a:pt x="1967866" y="1181100"/>
                    </a:cubicBezTo>
                    <a:cubicBezTo>
                      <a:pt x="1958341" y="1187450"/>
                      <a:pt x="1950151" y="1196530"/>
                      <a:pt x="1939291" y="1200150"/>
                    </a:cubicBezTo>
                    <a:cubicBezTo>
                      <a:pt x="1929766" y="1203325"/>
                      <a:pt x="1919696" y="1205185"/>
                      <a:pt x="1910716" y="1209675"/>
                    </a:cubicBezTo>
                    <a:cubicBezTo>
                      <a:pt x="1900477" y="1214795"/>
                      <a:pt x="1892602" y="1224076"/>
                      <a:pt x="1882141" y="1228725"/>
                    </a:cubicBezTo>
                    <a:cubicBezTo>
                      <a:pt x="1863791" y="1236880"/>
                      <a:pt x="1841699" y="1236636"/>
                      <a:pt x="1824991" y="1247775"/>
                    </a:cubicBezTo>
                    <a:cubicBezTo>
                      <a:pt x="1788062" y="1272394"/>
                      <a:pt x="1807276" y="1263205"/>
                      <a:pt x="1767841" y="1276350"/>
                    </a:cubicBezTo>
                    <a:cubicBezTo>
                      <a:pt x="1719028" y="1349569"/>
                      <a:pt x="1707157" y="1337264"/>
                      <a:pt x="1786891" y="1323975"/>
                    </a:cubicBezTo>
                    <a:cubicBezTo>
                      <a:pt x="1814988" y="1305244"/>
                      <a:pt x="1821122" y="1303852"/>
                      <a:pt x="1844041" y="1276350"/>
                    </a:cubicBezTo>
                    <a:cubicBezTo>
                      <a:pt x="1851370" y="1267556"/>
                      <a:pt x="1868211" y="1258014"/>
                      <a:pt x="1863091" y="1247775"/>
                    </a:cubicBezTo>
                    <a:cubicBezTo>
                      <a:pt x="1858601" y="1238795"/>
                      <a:pt x="1843496" y="1252810"/>
                      <a:pt x="1834516" y="1257300"/>
                    </a:cubicBezTo>
                    <a:cubicBezTo>
                      <a:pt x="1824277" y="1262420"/>
                      <a:pt x="1815466" y="1270000"/>
                      <a:pt x="1805941" y="1276350"/>
                    </a:cubicBezTo>
                    <a:cubicBezTo>
                      <a:pt x="1799591" y="1285875"/>
                      <a:pt x="1794986" y="1296830"/>
                      <a:pt x="1786891" y="1304925"/>
                    </a:cubicBezTo>
                    <a:cubicBezTo>
                      <a:pt x="1764250" y="1327566"/>
                      <a:pt x="1729460" y="1333594"/>
                      <a:pt x="1701166" y="1343025"/>
                    </a:cubicBezTo>
                    <a:lnTo>
                      <a:pt x="1672591" y="1352550"/>
                    </a:lnTo>
                    <a:cubicBezTo>
                      <a:pt x="1666241" y="1362075"/>
                      <a:pt x="1662480" y="1373974"/>
                      <a:pt x="1653541" y="1381125"/>
                    </a:cubicBezTo>
                    <a:cubicBezTo>
                      <a:pt x="1645701" y="1387397"/>
                      <a:pt x="1634889" y="1389123"/>
                      <a:pt x="1624966" y="1390650"/>
                    </a:cubicBezTo>
                    <a:cubicBezTo>
                      <a:pt x="1593429" y="1395502"/>
                      <a:pt x="1561406" y="1396447"/>
                      <a:pt x="1529716" y="1400175"/>
                    </a:cubicBezTo>
                    <a:cubicBezTo>
                      <a:pt x="1507419" y="1402798"/>
                      <a:pt x="1485266" y="1406525"/>
                      <a:pt x="1463041" y="1409700"/>
                    </a:cubicBezTo>
                    <a:cubicBezTo>
                      <a:pt x="1453516" y="1412875"/>
                      <a:pt x="1443446" y="1414735"/>
                      <a:pt x="1434466" y="1419225"/>
                    </a:cubicBezTo>
                    <a:cubicBezTo>
                      <a:pt x="1424227" y="1424345"/>
                      <a:pt x="1394532" y="1436855"/>
                      <a:pt x="1405891" y="1438275"/>
                    </a:cubicBezTo>
                    <a:cubicBezTo>
                      <a:pt x="1440689" y="1442625"/>
                      <a:pt x="1475741" y="1431925"/>
                      <a:pt x="1510666" y="1428750"/>
                    </a:cubicBezTo>
                    <a:cubicBezTo>
                      <a:pt x="1520191" y="1425575"/>
                      <a:pt x="1549281" y="1419225"/>
                      <a:pt x="1539241" y="1419225"/>
                    </a:cubicBezTo>
                    <a:cubicBezTo>
                      <a:pt x="1452683" y="1419225"/>
                      <a:pt x="1557937" y="1447859"/>
                      <a:pt x="1443991" y="1466850"/>
                    </a:cubicBezTo>
                    <a:cubicBezTo>
                      <a:pt x="1424941" y="1470025"/>
                      <a:pt x="1405779" y="1472587"/>
                      <a:pt x="1386841" y="1476375"/>
                    </a:cubicBezTo>
                    <a:cubicBezTo>
                      <a:pt x="1374004" y="1478942"/>
                      <a:pt x="1361280" y="1482138"/>
                      <a:pt x="1348741" y="1485900"/>
                    </a:cubicBezTo>
                    <a:cubicBezTo>
                      <a:pt x="1329507" y="1491670"/>
                      <a:pt x="1311516" y="1502459"/>
                      <a:pt x="1291591" y="1504950"/>
                    </a:cubicBezTo>
                    <a:cubicBezTo>
                      <a:pt x="1158595" y="1521575"/>
                      <a:pt x="1240949" y="1513055"/>
                      <a:pt x="1043941" y="1524000"/>
                    </a:cubicBezTo>
                    <a:cubicBezTo>
                      <a:pt x="990396" y="1541848"/>
                      <a:pt x="1013635" y="1529369"/>
                      <a:pt x="1082041" y="1543050"/>
                    </a:cubicBezTo>
                    <a:cubicBezTo>
                      <a:pt x="1091886" y="1545019"/>
                      <a:pt x="1101091" y="1549400"/>
                      <a:pt x="1110616" y="1552575"/>
                    </a:cubicBezTo>
                    <a:lnTo>
                      <a:pt x="824866" y="1571625"/>
                    </a:lnTo>
                    <a:cubicBezTo>
                      <a:pt x="793068" y="1574275"/>
                      <a:pt x="761366" y="1577975"/>
                      <a:pt x="729616" y="1581150"/>
                    </a:cubicBezTo>
                    <a:cubicBezTo>
                      <a:pt x="720091" y="1584325"/>
                      <a:pt x="710781" y="1588240"/>
                      <a:pt x="701041" y="1590675"/>
                    </a:cubicBezTo>
                    <a:cubicBezTo>
                      <a:pt x="641461" y="1605570"/>
                      <a:pt x="609249" y="1603881"/>
                      <a:pt x="539116" y="1609725"/>
                    </a:cubicBezTo>
                    <a:cubicBezTo>
                      <a:pt x="452183" y="1638703"/>
                      <a:pt x="543695" y="1610983"/>
                      <a:pt x="339091" y="1628775"/>
                    </a:cubicBezTo>
                    <a:cubicBezTo>
                      <a:pt x="307989" y="1631479"/>
                      <a:pt x="290471" y="1638632"/>
                      <a:pt x="262891" y="1647825"/>
                    </a:cubicBezTo>
                    <a:cubicBezTo>
                      <a:pt x="177166" y="1644650"/>
                      <a:pt x="90975" y="1647773"/>
                      <a:pt x="5716" y="1638300"/>
                    </a:cubicBezTo>
                    <a:cubicBezTo>
                      <a:pt x="-22859" y="1635125"/>
                      <a:pt x="63549" y="1635748"/>
                      <a:pt x="91441" y="1628775"/>
                    </a:cubicBezTo>
                    <a:cubicBezTo>
                      <a:pt x="102547" y="1625999"/>
                      <a:pt x="75566" y="1620837"/>
                      <a:pt x="72391" y="1619250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 rot="19017159">
              <a:off x="-345549" y="5786138"/>
              <a:ext cx="18053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 Narrow" panose="020B0606020202030204" pitchFamily="34" charset="0"/>
                </a:rPr>
                <a:t>Potential N Deficit</a:t>
              </a:r>
              <a:endParaRPr lang="en-US" b="1" dirty="0">
                <a:latin typeface="Arial Narrow" panose="020B0606020202030204" pitchFamily="34" charset="0"/>
              </a:endParaRPr>
            </a:p>
          </p:txBody>
        </p:sp>
      </p:grpSp>
      <p:pic>
        <p:nvPicPr>
          <p:cNvPr id="16" name="Picture 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894" t="27360" r="29600" b="12707"/>
          <a:stretch/>
        </p:blipFill>
        <p:spPr bwMode="auto">
          <a:xfrm>
            <a:off x="4762500" y="2980710"/>
            <a:ext cx="3467100" cy="3075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9" name="Group 38"/>
          <p:cNvGrpSpPr/>
          <p:nvPr/>
        </p:nvGrpSpPr>
        <p:grpSpPr>
          <a:xfrm>
            <a:off x="1343025" y="3579257"/>
            <a:ext cx="3124200" cy="1736750"/>
            <a:chOff x="1095375" y="5426050"/>
            <a:chExt cx="3124200" cy="1736750"/>
          </a:xfrm>
        </p:grpSpPr>
        <p:grpSp>
          <p:nvGrpSpPr>
            <p:cNvPr id="37" name="Group 36"/>
            <p:cNvGrpSpPr/>
            <p:nvPr/>
          </p:nvGrpSpPr>
          <p:grpSpPr>
            <a:xfrm>
              <a:off x="1095375" y="5426050"/>
              <a:ext cx="3124200" cy="1736750"/>
              <a:chOff x="-2019300" y="4953000"/>
              <a:chExt cx="3124200" cy="1736750"/>
            </a:xfrm>
          </p:grpSpPr>
          <p:sp>
            <p:nvSpPr>
              <p:cNvPr id="36" name="Freeform 35"/>
              <p:cNvSpPr/>
              <p:nvPr/>
            </p:nvSpPr>
            <p:spPr>
              <a:xfrm>
                <a:off x="-1924050" y="5495925"/>
                <a:ext cx="1797799" cy="1162050"/>
              </a:xfrm>
              <a:custGeom>
                <a:avLst/>
                <a:gdLst>
                  <a:gd name="connsiteX0" fmla="*/ 1797799 w 1797799"/>
                  <a:gd name="connsiteY0" fmla="*/ 28575 h 1162050"/>
                  <a:gd name="connsiteX1" fmla="*/ 1797799 w 1797799"/>
                  <a:gd name="connsiteY1" fmla="*/ 28575 h 1162050"/>
                  <a:gd name="connsiteX2" fmla="*/ 1702549 w 1797799"/>
                  <a:gd name="connsiteY2" fmla="*/ 95250 h 1162050"/>
                  <a:gd name="connsiteX3" fmla="*/ 1635874 w 1797799"/>
                  <a:gd name="connsiteY3" fmla="*/ 171450 h 1162050"/>
                  <a:gd name="connsiteX4" fmla="*/ 1588249 w 1797799"/>
                  <a:gd name="connsiteY4" fmla="*/ 247650 h 1162050"/>
                  <a:gd name="connsiteX5" fmla="*/ 1569199 w 1797799"/>
                  <a:gd name="connsiteY5" fmla="*/ 276225 h 1162050"/>
                  <a:gd name="connsiteX6" fmla="*/ 1540624 w 1797799"/>
                  <a:gd name="connsiteY6" fmla="*/ 295275 h 1162050"/>
                  <a:gd name="connsiteX7" fmla="*/ 1502524 w 1797799"/>
                  <a:gd name="connsiteY7" fmla="*/ 352425 h 1162050"/>
                  <a:gd name="connsiteX8" fmla="*/ 1492999 w 1797799"/>
                  <a:gd name="connsiteY8" fmla="*/ 381000 h 1162050"/>
                  <a:gd name="connsiteX9" fmla="*/ 1464424 w 1797799"/>
                  <a:gd name="connsiteY9" fmla="*/ 400050 h 1162050"/>
                  <a:gd name="connsiteX10" fmla="*/ 1445374 w 1797799"/>
                  <a:gd name="connsiteY10" fmla="*/ 428625 h 1162050"/>
                  <a:gd name="connsiteX11" fmla="*/ 1416799 w 1797799"/>
                  <a:gd name="connsiteY11" fmla="*/ 447675 h 1162050"/>
                  <a:gd name="connsiteX12" fmla="*/ 1388224 w 1797799"/>
                  <a:gd name="connsiteY12" fmla="*/ 533400 h 1162050"/>
                  <a:gd name="connsiteX13" fmla="*/ 1359649 w 1797799"/>
                  <a:gd name="connsiteY13" fmla="*/ 590550 h 1162050"/>
                  <a:gd name="connsiteX14" fmla="*/ 1331074 w 1797799"/>
                  <a:gd name="connsiteY14" fmla="*/ 600075 h 1162050"/>
                  <a:gd name="connsiteX15" fmla="*/ 1302499 w 1797799"/>
                  <a:gd name="connsiteY15" fmla="*/ 619125 h 1162050"/>
                  <a:gd name="connsiteX16" fmla="*/ 1273924 w 1797799"/>
                  <a:gd name="connsiteY16" fmla="*/ 628650 h 1162050"/>
                  <a:gd name="connsiteX17" fmla="*/ 1245349 w 1797799"/>
                  <a:gd name="connsiteY17" fmla="*/ 647700 h 1162050"/>
                  <a:gd name="connsiteX18" fmla="*/ 1216774 w 1797799"/>
                  <a:gd name="connsiteY18" fmla="*/ 657225 h 1162050"/>
                  <a:gd name="connsiteX19" fmla="*/ 1264399 w 1797799"/>
                  <a:gd name="connsiteY19" fmla="*/ 666750 h 1162050"/>
                  <a:gd name="connsiteX20" fmla="*/ 1254874 w 1797799"/>
                  <a:gd name="connsiteY20" fmla="*/ 695325 h 1162050"/>
                  <a:gd name="connsiteX21" fmla="*/ 1207249 w 1797799"/>
                  <a:gd name="connsiteY21" fmla="*/ 704850 h 1162050"/>
                  <a:gd name="connsiteX22" fmla="*/ 1178674 w 1797799"/>
                  <a:gd name="connsiteY22" fmla="*/ 714375 h 1162050"/>
                  <a:gd name="connsiteX23" fmla="*/ 1169149 w 1797799"/>
                  <a:gd name="connsiteY23" fmla="*/ 742950 h 1162050"/>
                  <a:gd name="connsiteX24" fmla="*/ 1140574 w 1797799"/>
                  <a:gd name="connsiteY24" fmla="*/ 752475 h 1162050"/>
                  <a:gd name="connsiteX25" fmla="*/ 1111999 w 1797799"/>
                  <a:gd name="connsiteY25" fmla="*/ 771525 h 1162050"/>
                  <a:gd name="connsiteX26" fmla="*/ 1083424 w 1797799"/>
                  <a:gd name="connsiteY26" fmla="*/ 800100 h 1162050"/>
                  <a:gd name="connsiteX27" fmla="*/ 1064374 w 1797799"/>
                  <a:gd name="connsiteY27" fmla="*/ 828675 h 1162050"/>
                  <a:gd name="connsiteX28" fmla="*/ 1016749 w 1797799"/>
                  <a:gd name="connsiteY28" fmla="*/ 838200 h 1162050"/>
                  <a:gd name="connsiteX29" fmla="*/ 959599 w 1797799"/>
                  <a:gd name="connsiteY29" fmla="*/ 857250 h 1162050"/>
                  <a:gd name="connsiteX30" fmla="*/ 931024 w 1797799"/>
                  <a:gd name="connsiteY30" fmla="*/ 866775 h 1162050"/>
                  <a:gd name="connsiteX31" fmla="*/ 902449 w 1797799"/>
                  <a:gd name="connsiteY31" fmla="*/ 923925 h 1162050"/>
                  <a:gd name="connsiteX32" fmla="*/ 854824 w 1797799"/>
                  <a:gd name="connsiteY32" fmla="*/ 933450 h 1162050"/>
                  <a:gd name="connsiteX33" fmla="*/ 788149 w 1797799"/>
                  <a:gd name="connsiteY33" fmla="*/ 942975 h 1162050"/>
                  <a:gd name="connsiteX34" fmla="*/ 730999 w 1797799"/>
                  <a:gd name="connsiteY34" fmla="*/ 981075 h 1162050"/>
                  <a:gd name="connsiteX35" fmla="*/ 645274 w 1797799"/>
                  <a:gd name="connsiteY35" fmla="*/ 1009650 h 1162050"/>
                  <a:gd name="connsiteX36" fmla="*/ 616699 w 1797799"/>
                  <a:gd name="connsiteY36" fmla="*/ 1019175 h 1162050"/>
                  <a:gd name="connsiteX37" fmla="*/ 588124 w 1797799"/>
                  <a:gd name="connsiteY37" fmla="*/ 1028700 h 1162050"/>
                  <a:gd name="connsiteX38" fmla="*/ 550024 w 1797799"/>
                  <a:gd name="connsiteY38" fmla="*/ 1038225 h 1162050"/>
                  <a:gd name="connsiteX39" fmla="*/ 464299 w 1797799"/>
                  <a:gd name="connsiteY39" fmla="*/ 1076325 h 1162050"/>
                  <a:gd name="connsiteX40" fmla="*/ 435724 w 1797799"/>
                  <a:gd name="connsiteY40" fmla="*/ 1085850 h 1162050"/>
                  <a:gd name="connsiteX41" fmla="*/ 407149 w 1797799"/>
                  <a:gd name="connsiteY41" fmla="*/ 1095375 h 1162050"/>
                  <a:gd name="connsiteX42" fmla="*/ 330949 w 1797799"/>
                  <a:gd name="connsiteY42" fmla="*/ 1104900 h 1162050"/>
                  <a:gd name="connsiteX43" fmla="*/ 264274 w 1797799"/>
                  <a:gd name="connsiteY43" fmla="*/ 1123950 h 1162050"/>
                  <a:gd name="connsiteX44" fmla="*/ 235699 w 1797799"/>
                  <a:gd name="connsiteY44" fmla="*/ 1143000 h 1162050"/>
                  <a:gd name="connsiteX45" fmla="*/ 45199 w 1797799"/>
                  <a:gd name="connsiteY45" fmla="*/ 1162050 h 1162050"/>
                  <a:gd name="connsiteX46" fmla="*/ 26149 w 1797799"/>
                  <a:gd name="connsiteY46" fmla="*/ 1076325 h 1162050"/>
                  <a:gd name="connsiteX47" fmla="*/ 83299 w 1797799"/>
                  <a:gd name="connsiteY47" fmla="*/ 1057275 h 1162050"/>
                  <a:gd name="connsiteX48" fmla="*/ 83299 w 1797799"/>
                  <a:gd name="connsiteY48" fmla="*/ 1000125 h 1162050"/>
                  <a:gd name="connsiteX49" fmla="*/ 102349 w 1797799"/>
                  <a:gd name="connsiteY49" fmla="*/ 942975 h 1162050"/>
                  <a:gd name="connsiteX50" fmla="*/ 121399 w 1797799"/>
                  <a:gd name="connsiteY50" fmla="*/ 866775 h 1162050"/>
                  <a:gd name="connsiteX51" fmla="*/ 159499 w 1797799"/>
                  <a:gd name="connsiteY51" fmla="*/ 809625 h 1162050"/>
                  <a:gd name="connsiteX52" fmla="*/ 216649 w 1797799"/>
                  <a:gd name="connsiteY52" fmla="*/ 781050 h 1162050"/>
                  <a:gd name="connsiteX53" fmla="*/ 235699 w 1797799"/>
                  <a:gd name="connsiteY53" fmla="*/ 752475 h 1162050"/>
                  <a:gd name="connsiteX54" fmla="*/ 264274 w 1797799"/>
                  <a:gd name="connsiteY54" fmla="*/ 723900 h 1162050"/>
                  <a:gd name="connsiteX55" fmla="*/ 273799 w 1797799"/>
                  <a:gd name="connsiteY55" fmla="*/ 695325 h 1162050"/>
                  <a:gd name="connsiteX56" fmla="*/ 330949 w 1797799"/>
                  <a:gd name="connsiteY56" fmla="*/ 638175 h 1162050"/>
                  <a:gd name="connsiteX57" fmla="*/ 369049 w 1797799"/>
                  <a:gd name="connsiteY57" fmla="*/ 581025 h 1162050"/>
                  <a:gd name="connsiteX58" fmla="*/ 388099 w 1797799"/>
                  <a:gd name="connsiteY58" fmla="*/ 552450 h 1162050"/>
                  <a:gd name="connsiteX59" fmla="*/ 445249 w 1797799"/>
                  <a:gd name="connsiteY59" fmla="*/ 438150 h 1162050"/>
                  <a:gd name="connsiteX60" fmla="*/ 473824 w 1797799"/>
                  <a:gd name="connsiteY60" fmla="*/ 428625 h 1162050"/>
                  <a:gd name="connsiteX61" fmla="*/ 559549 w 1797799"/>
                  <a:gd name="connsiteY61" fmla="*/ 361950 h 1162050"/>
                  <a:gd name="connsiteX62" fmla="*/ 588124 w 1797799"/>
                  <a:gd name="connsiteY62" fmla="*/ 352425 h 1162050"/>
                  <a:gd name="connsiteX63" fmla="*/ 607174 w 1797799"/>
                  <a:gd name="connsiteY63" fmla="*/ 323850 h 1162050"/>
                  <a:gd name="connsiteX64" fmla="*/ 683374 w 1797799"/>
                  <a:gd name="connsiteY64" fmla="*/ 304800 h 1162050"/>
                  <a:gd name="connsiteX65" fmla="*/ 769099 w 1797799"/>
                  <a:gd name="connsiteY65" fmla="*/ 276225 h 1162050"/>
                  <a:gd name="connsiteX66" fmla="*/ 797674 w 1797799"/>
                  <a:gd name="connsiteY66" fmla="*/ 266700 h 1162050"/>
                  <a:gd name="connsiteX67" fmla="*/ 883399 w 1797799"/>
                  <a:gd name="connsiteY67" fmla="*/ 247650 h 1162050"/>
                  <a:gd name="connsiteX68" fmla="*/ 911974 w 1797799"/>
                  <a:gd name="connsiteY68" fmla="*/ 228600 h 1162050"/>
                  <a:gd name="connsiteX69" fmla="*/ 1007224 w 1797799"/>
                  <a:gd name="connsiteY69" fmla="*/ 200025 h 1162050"/>
                  <a:gd name="connsiteX70" fmla="*/ 1245349 w 1797799"/>
                  <a:gd name="connsiteY70" fmla="*/ 190500 h 1162050"/>
                  <a:gd name="connsiteX71" fmla="*/ 1312024 w 1797799"/>
                  <a:gd name="connsiteY71" fmla="*/ 171450 h 1162050"/>
                  <a:gd name="connsiteX72" fmla="*/ 1369174 w 1797799"/>
                  <a:gd name="connsiteY72" fmla="*/ 133350 h 1162050"/>
                  <a:gd name="connsiteX73" fmla="*/ 1397749 w 1797799"/>
                  <a:gd name="connsiteY73" fmla="*/ 123825 h 1162050"/>
                  <a:gd name="connsiteX74" fmla="*/ 1454899 w 1797799"/>
                  <a:gd name="connsiteY74" fmla="*/ 85725 h 1162050"/>
                  <a:gd name="connsiteX75" fmla="*/ 1521574 w 1797799"/>
                  <a:gd name="connsiteY75" fmla="*/ 57150 h 1162050"/>
                  <a:gd name="connsiteX76" fmla="*/ 1540624 w 1797799"/>
                  <a:gd name="connsiteY76" fmla="*/ 28575 h 1162050"/>
                  <a:gd name="connsiteX77" fmla="*/ 1597774 w 1797799"/>
                  <a:gd name="connsiteY77" fmla="*/ 0 h 1162050"/>
                  <a:gd name="connsiteX78" fmla="*/ 1712074 w 1797799"/>
                  <a:gd name="connsiteY78" fmla="*/ 9525 h 1162050"/>
                  <a:gd name="connsiteX79" fmla="*/ 1731124 w 1797799"/>
                  <a:gd name="connsiteY79" fmla="*/ 38100 h 1162050"/>
                  <a:gd name="connsiteX80" fmla="*/ 1740649 w 1797799"/>
                  <a:gd name="connsiteY80" fmla="*/ 66675 h 1162050"/>
                  <a:gd name="connsiteX81" fmla="*/ 1559674 w 1797799"/>
                  <a:gd name="connsiteY81" fmla="*/ 85725 h 1162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</a:cxnLst>
                <a:rect l="l" t="t" r="r" b="b"/>
                <a:pathLst>
                  <a:path w="1797799" h="1162050">
                    <a:moveTo>
                      <a:pt x="1797799" y="28575"/>
                    </a:moveTo>
                    <a:lnTo>
                      <a:pt x="1797799" y="28575"/>
                    </a:lnTo>
                    <a:cubicBezTo>
                      <a:pt x="1766049" y="50800"/>
                      <a:pt x="1724047" y="63003"/>
                      <a:pt x="1702549" y="95250"/>
                    </a:cubicBezTo>
                    <a:cubicBezTo>
                      <a:pt x="1658099" y="161925"/>
                      <a:pt x="1683499" y="139700"/>
                      <a:pt x="1635874" y="171450"/>
                    </a:cubicBezTo>
                    <a:cubicBezTo>
                      <a:pt x="1613204" y="239460"/>
                      <a:pt x="1633532" y="217461"/>
                      <a:pt x="1588249" y="247650"/>
                    </a:cubicBezTo>
                    <a:cubicBezTo>
                      <a:pt x="1581899" y="257175"/>
                      <a:pt x="1577294" y="268130"/>
                      <a:pt x="1569199" y="276225"/>
                    </a:cubicBezTo>
                    <a:cubicBezTo>
                      <a:pt x="1561104" y="284320"/>
                      <a:pt x="1548162" y="286660"/>
                      <a:pt x="1540624" y="295275"/>
                    </a:cubicBezTo>
                    <a:cubicBezTo>
                      <a:pt x="1525547" y="312505"/>
                      <a:pt x="1515224" y="333375"/>
                      <a:pt x="1502524" y="352425"/>
                    </a:cubicBezTo>
                    <a:cubicBezTo>
                      <a:pt x="1496955" y="360779"/>
                      <a:pt x="1499271" y="373160"/>
                      <a:pt x="1492999" y="381000"/>
                    </a:cubicBezTo>
                    <a:cubicBezTo>
                      <a:pt x="1485848" y="389939"/>
                      <a:pt x="1473949" y="393700"/>
                      <a:pt x="1464424" y="400050"/>
                    </a:cubicBezTo>
                    <a:cubicBezTo>
                      <a:pt x="1458074" y="409575"/>
                      <a:pt x="1453469" y="420530"/>
                      <a:pt x="1445374" y="428625"/>
                    </a:cubicBezTo>
                    <a:cubicBezTo>
                      <a:pt x="1437279" y="436720"/>
                      <a:pt x="1422866" y="437967"/>
                      <a:pt x="1416799" y="447675"/>
                    </a:cubicBezTo>
                    <a:lnTo>
                      <a:pt x="1388224" y="533400"/>
                    </a:lnTo>
                    <a:cubicBezTo>
                      <a:pt x="1381949" y="552224"/>
                      <a:pt x="1376435" y="577121"/>
                      <a:pt x="1359649" y="590550"/>
                    </a:cubicBezTo>
                    <a:cubicBezTo>
                      <a:pt x="1351809" y="596822"/>
                      <a:pt x="1340054" y="595585"/>
                      <a:pt x="1331074" y="600075"/>
                    </a:cubicBezTo>
                    <a:cubicBezTo>
                      <a:pt x="1320835" y="605195"/>
                      <a:pt x="1312738" y="614005"/>
                      <a:pt x="1302499" y="619125"/>
                    </a:cubicBezTo>
                    <a:cubicBezTo>
                      <a:pt x="1293519" y="623615"/>
                      <a:pt x="1282904" y="624160"/>
                      <a:pt x="1273924" y="628650"/>
                    </a:cubicBezTo>
                    <a:cubicBezTo>
                      <a:pt x="1263685" y="633770"/>
                      <a:pt x="1255588" y="642580"/>
                      <a:pt x="1245349" y="647700"/>
                    </a:cubicBezTo>
                    <a:cubicBezTo>
                      <a:pt x="1236369" y="652190"/>
                      <a:pt x="1216774" y="657225"/>
                      <a:pt x="1216774" y="657225"/>
                    </a:cubicBezTo>
                    <a:cubicBezTo>
                      <a:pt x="1232649" y="660400"/>
                      <a:pt x="1252951" y="655302"/>
                      <a:pt x="1264399" y="666750"/>
                    </a:cubicBezTo>
                    <a:cubicBezTo>
                      <a:pt x="1271499" y="673850"/>
                      <a:pt x="1263228" y="689756"/>
                      <a:pt x="1254874" y="695325"/>
                    </a:cubicBezTo>
                    <a:cubicBezTo>
                      <a:pt x="1241404" y="704305"/>
                      <a:pt x="1222955" y="700923"/>
                      <a:pt x="1207249" y="704850"/>
                    </a:cubicBezTo>
                    <a:cubicBezTo>
                      <a:pt x="1197509" y="707285"/>
                      <a:pt x="1188199" y="711200"/>
                      <a:pt x="1178674" y="714375"/>
                    </a:cubicBezTo>
                    <a:cubicBezTo>
                      <a:pt x="1175499" y="723900"/>
                      <a:pt x="1176249" y="735850"/>
                      <a:pt x="1169149" y="742950"/>
                    </a:cubicBezTo>
                    <a:cubicBezTo>
                      <a:pt x="1162049" y="750050"/>
                      <a:pt x="1149554" y="747985"/>
                      <a:pt x="1140574" y="752475"/>
                    </a:cubicBezTo>
                    <a:cubicBezTo>
                      <a:pt x="1130335" y="757595"/>
                      <a:pt x="1120793" y="764196"/>
                      <a:pt x="1111999" y="771525"/>
                    </a:cubicBezTo>
                    <a:cubicBezTo>
                      <a:pt x="1101651" y="780149"/>
                      <a:pt x="1092048" y="789752"/>
                      <a:pt x="1083424" y="800100"/>
                    </a:cubicBezTo>
                    <a:cubicBezTo>
                      <a:pt x="1076095" y="808894"/>
                      <a:pt x="1074313" y="822995"/>
                      <a:pt x="1064374" y="828675"/>
                    </a:cubicBezTo>
                    <a:cubicBezTo>
                      <a:pt x="1050318" y="836707"/>
                      <a:pt x="1032368" y="833940"/>
                      <a:pt x="1016749" y="838200"/>
                    </a:cubicBezTo>
                    <a:cubicBezTo>
                      <a:pt x="997376" y="843484"/>
                      <a:pt x="978649" y="850900"/>
                      <a:pt x="959599" y="857250"/>
                    </a:cubicBezTo>
                    <a:lnTo>
                      <a:pt x="931024" y="866775"/>
                    </a:lnTo>
                    <a:cubicBezTo>
                      <a:pt x="926135" y="881442"/>
                      <a:pt x="917655" y="915236"/>
                      <a:pt x="902449" y="923925"/>
                    </a:cubicBezTo>
                    <a:cubicBezTo>
                      <a:pt x="888393" y="931957"/>
                      <a:pt x="870793" y="930788"/>
                      <a:pt x="854824" y="933450"/>
                    </a:cubicBezTo>
                    <a:cubicBezTo>
                      <a:pt x="832679" y="937141"/>
                      <a:pt x="810374" y="939800"/>
                      <a:pt x="788149" y="942975"/>
                    </a:cubicBezTo>
                    <a:cubicBezTo>
                      <a:pt x="769099" y="955675"/>
                      <a:pt x="752719" y="973835"/>
                      <a:pt x="730999" y="981075"/>
                    </a:cubicBezTo>
                    <a:lnTo>
                      <a:pt x="645274" y="1009650"/>
                    </a:lnTo>
                    <a:lnTo>
                      <a:pt x="616699" y="1019175"/>
                    </a:lnTo>
                    <a:cubicBezTo>
                      <a:pt x="607174" y="1022350"/>
                      <a:pt x="597864" y="1026265"/>
                      <a:pt x="588124" y="1028700"/>
                    </a:cubicBezTo>
                    <a:lnTo>
                      <a:pt x="550024" y="1038225"/>
                    </a:lnTo>
                    <a:cubicBezTo>
                      <a:pt x="504741" y="1068414"/>
                      <a:pt x="532309" y="1053655"/>
                      <a:pt x="464299" y="1076325"/>
                    </a:cubicBezTo>
                    <a:lnTo>
                      <a:pt x="435724" y="1085850"/>
                    </a:lnTo>
                    <a:cubicBezTo>
                      <a:pt x="426199" y="1089025"/>
                      <a:pt x="417112" y="1094130"/>
                      <a:pt x="407149" y="1095375"/>
                    </a:cubicBezTo>
                    <a:cubicBezTo>
                      <a:pt x="381749" y="1098550"/>
                      <a:pt x="356198" y="1100692"/>
                      <a:pt x="330949" y="1104900"/>
                    </a:cubicBezTo>
                    <a:cubicBezTo>
                      <a:pt x="321794" y="1106426"/>
                      <a:pt x="275598" y="1118288"/>
                      <a:pt x="264274" y="1123950"/>
                    </a:cubicBezTo>
                    <a:cubicBezTo>
                      <a:pt x="254035" y="1129070"/>
                      <a:pt x="246743" y="1139988"/>
                      <a:pt x="235699" y="1143000"/>
                    </a:cubicBezTo>
                    <a:cubicBezTo>
                      <a:pt x="210589" y="1149848"/>
                      <a:pt x="52040" y="1161480"/>
                      <a:pt x="45199" y="1162050"/>
                    </a:cubicBezTo>
                    <a:cubicBezTo>
                      <a:pt x="8096" y="1149682"/>
                      <a:pt x="-24792" y="1149098"/>
                      <a:pt x="26149" y="1076325"/>
                    </a:cubicBezTo>
                    <a:cubicBezTo>
                      <a:pt x="37664" y="1059874"/>
                      <a:pt x="83299" y="1057275"/>
                      <a:pt x="83299" y="1057275"/>
                    </a:cubicBezTo>
                    <a:cubicBezTo>
                      <a:pt x="121399" y="942975"/>
                      <a:pt x="70599" y="1114425"/>
                      <a:pt x="83299" y="1000125"/>
                    </a:cubicBezTo>
                    <a:cubicBezTo>
                      <a:pt x="85517" y="980167"/>
                      <a:pt x="98411" y="962666"/>
                      <a:pt x="102349" y="942975"/>
                    </a:cubicBezTo>
                    <a:cubicBezTo>
                      <a:pt x="104988" y="929780"/>
                      <a:pt x="112246" y="883250"/>
                      <a:pt x="121399" y="866775"/>
                    </a:cubicBezTo>
                    <a:cubicBezTo>
                      <a:pt x="132518" y="846761"/>
                      <a:pt x="137779" y="816865"/>
                      <a:pt x="159499" y="809625"/>
                    </a:cubicBezTo>
                    <a:cubicBezTo>
                      <a:pt x="198934" y="796480"/>
                      <a:pt x="179720" y="805669"/>
                      <a:pt x="216649" y="781050"/>
                    </a:cubicBezTo>
                    <a:cubicBezTo>
                      <a:pt x="222999" y="771525"/>
                      <a:pt x="228370" y="761269"/>
                      <a:pt x="235699" y="752475"/>
                    </a:cubicBezTo>
                    <a:cubicBezTo>
                      <a:pt x="244323" y="742127"/>
                      <a:pt x="256802" y="735108"/>
                      <a:pt x="264274" y="723900"/>
                    </a:cubicBezTo>
                    <a:cubicBezTo>
                      <a:pt x="269843" y="715546"/>
                      <a:pt x="267635" y="703250"/>
                      <a:pt x="273799" y="695325"/>
                    </a:cubicBezTo>
                    <a:cubicBezTo>
                      <a:pt x="290339" y="674059"/>
                      <a:pt x="316005" y="660591"/>
                      <a:pt x="330949" y="638175"/>
                    </a:cubicBezTo>
                    <a:lnTo>
                      <a:pt x="369049" y="581025"/>
                    </a:lnTo>
                    <a:cubicBezTo>
                      <a:pt x="375399" y="571500"/>
                      <a:pt x="384479" y="563310"/>
                      <a:pt x="388099" y="552450"/>
                    </a:cubicBezTo>
                    <a:cubicBezTo>
                      <a:pt x="395496" y="530260"/>
                      <a:pt x="417552" y="447382"/>
                      <a:pt x="445249" y="438150"/>
                    </a:cubicBezTo>
                    <a:lnTo>
                      <a:pt x="473824" y="428625"/>
                    </a:lnTo>
                    <a:cubicBezTo>
                      <a:pt x="498479" y="403970"/>
                      <a:pt x="525370" y="373343"/>
                      <a:pt x="559549" y="361950"/>
                    </a:cubicBezTo>
                    <a:lnTo>
                      <a:pt x="588124" y="352425"/>
                    </a:lnTo>
                    <a:cubicBezTo>
                      <a:pt x="594474" y="342900"/>
                      <a:pt x="598235" y="331001"/>
                      <a:pt x="607174" y="323850"/>
                    </a:cubicBezTo>
                    <a:cubicBezTo>
                      <a:pt x="617140" y="315877"/>
                      <a:pt x="680675" y="305536"/>
                      <a:pt x="683374" y="304800"/>
                    </a:cubicBezTo>
                    <a:lnTo>
                      <a:pt x="769099" y="276225"/>
                    </a:lnTo>
                    <a:cubicBezTo>
                      <a:pt x="778624" y="273050"/>
                      <a:pt x="787934" y="269135"/>
                      <a:pt x="797674" y="266700"/>
                    </a:cubicBezTo>
                    <a:cubicBezTo>
                      <a:pt x="851480" y="253248"/>
                      <a:pt x="822937" y="259742"/>
                      <a:pt x="883399" y="247650"/>
                    </a:cubicBezTo>
                    <a:cubicBezTo>
                      <a:pt x="892924" y="241300"/>
                      <a:pt x="901513" y="233249"/>
                      <a:pt x="911974" y="228600"/>
                    </a:cubicBezTo>
                    <a:cubicBezTo>
                      <a:pt x="918371" y="225757"/>
                      <a:pt x="990826" y="201156"/>
                      <a:pt x="1007224" y="200025"/>
                    </a:cubicBezTo>
                    <a:cubicBezTo>
                      <a:pt x="1086474" y="194559"/>
                      <a:pt x="1165974" y="193675"/>
                      <a:pt x="1245349" y="190500"/>
                    </a:cubicBezTo>
                    <a:cubicBezTo>
                      <a:pt x="1254317" y="188258"/>
                      <a:pt x="1300844" y="177661"/>
                      <a:pt x="1312024" y="171450"/>
                    </a:cubicBezTo>
                    <a:cubicBezTo>
                      <a:pt x="1332038" y="160331"/>
                      <a:pt x="1347454" y="140590"/>
                      <a:pt x="1369174" y="133350"/>
                    </a:cubicBezTo>
                    <a:cubicBezTo>
                      <a:pt x="1378699" y="130175"/>
                      <a:pt x="1388972" y="128701"/>
                      <a:pt x="1397749" y="123825"/>
                    </a:cubicBezTo>
                    <a:cubicBezTo>
                      <a:pt x="1417763" y="112706"/>
                      <a:pt x="1434421" y="95964"/>
                      <a:pt x="1454899" y="85725"/>
                    </a:cubicBezTo>
                    <a:cubicBezTo>
                      <a:pt x="1501979" y="62185"/>
                      <a:pt x="1479529" y="71165"/>
                      <a:pt x="1521574" y="57150"/>
                    </a:cubicBezTo>
                    <a:cubicBezTo>
                      <a:pt x="1527924" y="47625"/>
                      <a:pt x="1532529" y="36670"/>
                      <a:pt x="1540624" y="28575"/>
                    </a:cubicBezTo>
                    <a:cubicBezTo>
                      <a:pt x="1559088" y="10111"/>
                      <a:pt x="1574533" y="7747"/>
                      <a:pt x="1597774" y="0"/>
                    </a:cubicBezTo>
                    <a:cubicBezTo>
                      <a:pt x="1635874" y="3175"/>
                      <a:pt x="1675313" y="-978"/>
                      <a:pt x="1712074" y="9525"/>
                    </a:cubicBezTo>
                    <a:cubicBezTo>
                      <a:pt x="1723081" y="12670"/>
                      <a:pt x="1723029" y="30005"/>
                      <a:pt x="1731124" y="38100"/>
                    </a:cubicBezTo>
                    <a:cubicBezTo>
                      <a:pt x="1757943" y="64919"/>
                      <a:pt x="1774690" y="49654"/>
                      <a:pt x="1740649" y="66675"/>
                    </a:cubicBezTo>
                    <a:lnTo>
                      <a:pt x="1559674" y="85725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-1981200" y="4962183"/>
                <a:ext cx="3086100" cy="1705317"/>
              </a:xfrm>
              <a:custGeom>
                <a:avLst/>
                <a:gdLst>
                  <a:gd name="connsiteX0" fmla="*/ 0 w 3086100"/>
                  <a:gd name="connsiteY0" fmla="*/ 1704975 h 1705317"/>
                  <a:gd name="connsiteX1" fmla="*/ 0 w 3086100"/>
                  <a:gd name="connsiteY1" fmla="*/ 1704975 h 1705317"/>
                  <a:gd name="connsiteX2" fmla="*/ 85725 w 3086100"/>
                  <a:gd name="connsiteY2" fmla="*/ 1571625 h 1705317"/>
                  <a:gd name="connsiteX3" fmla="*/ 104775 w 3086100"/>
                  <a:gd name="connsiteY3" fmla="*/ 1543050 h 1705317"/>
                  <a:gd name="connsiteX4" fmla="*/ 123825 w 3086100"/>
                  <a:gd name="connsiteY4" fmla="*/ 1514475 h 1705317"/>
                  <a:gd name="connsiteX5" fmla="*/ 133350 w 3086100"/>
                  <a:gd name="connsiteY5" fmla="*/ 1485900 h 1705317"/>
                  <a:gd name="connsiteX6" fmla="*/ 171450 w 3086100"/>
                  <a:gd name="connsiteY6" fmla="*/ 1428750 h 1705317"/>
                  <a:gd name="connsiteX7" fmla="*/ 180975 w 3086100"/>
                  <a:gd name="connsiteY7" fmla="*/ 1400175 h 1705317"/>
                  <a:gd name="connsiteX8" fmla="*/ 200025 w 3086100"/>
                  <a:gd name="connsiteY8" fmla="*/ 1304925 h 1705317"/>
                  <a:gd name="connsiteX9" fmla="*/ 228600 w 3086100"/>
                  <a:gd name="connsiteY9" fmla="*/ 1285875 h 1705317"/>
                  <a:gd name="connsiteX10" fmla="*/ 257175 w 3086100"/>
                  <a:gd name="connsiteY10" fmla="*/ 1228725 h 1705317"/>
                  <a:gd name="connsiteX11" fmla="*/ 276225 w 3086100"/>
                  <a:gd name="connsiteY11" fmla="*/ 1171575 h 1705317"/>
                  <a:gd name="connsiteX12" fmla="*/ 295275 w 3086100"/>
                  <a:gd name="connsiteY12" fmla="*/ 1104900 h 1705317"/>
                  <a:gd name="connsiteX13" fmla="*/ 304800 w 3086100"/>
                  <a:gd name="connsiteY13" fmla="*/ 1076325 h 1705317"/>
                  <a:gd name="connsiteX14" fmla="*/ 333375 w 3086100"/>
                  <a:gd name="connsiteY14" fmla="*/ 1066800 h 1705317"/>
                  <a:gd name="connsiteX15" fmla="*/ 342900 w 3086100"/>
                  <a:gd name="connsiteY15" fmla="*/ 1038225 h 1705317"/>
                  <a:gd name="connsiteX16" fmla="*/ 400050 w 3086100"/>
                  <a:gd name="connsiteY16" fmla="*/ 1000125 h 1705317"/>
                  <a:gd name="connsiteX17" fmla="*/ 419100 w 3086100"/>
                  <a:gd name="connsiteY17" fmla="*/ 971550 h 1705317"/>
                  <a:gd name="connsiteX18" fmla="*/ 447675 w 3086100"/>
                  <a:gd name="connsiteY18" fmla="*/ 962025 h 1705317"/>
                  <a:gd name="connsiteX19" fmla="*/ 476250 w 3086100"/>
                  <a:gd name="connsiteY19" fmla="*/ 942975 h 1705317"/>
                  <a:gd name="connsiteX20" fmla="*/ 533400 w 3086100"/>
                  <a:gd name="connsiteY20" fmla="*/ 914400 h 1705317"/>
                  <a:gd name="connsiteX21" fmla="*/ 571500 w 3086100"/>
                  <a:gd name="connsiteY21" fmla="*/ 876300 h 1705317"/>
                  <a:gd name="connsiteX22" fmla="*/ 657225 w 3086100"/>
                  <a:gd name="connsiteY22" fmla="*/ 828675 h 1705317"/>
                  <a:gd name="connsiteX23" fmla="*/ 723900 w 3086100"/>
                  <a:gd name="connsiteY23" fmla="*/ 762000 h 1705317"/>
                  <a:gd name="connsiteX24" fmla="*/ 752475 w 3086100"/>
                  <a:gd name="connsiteY24" fmla="*/ 742950 h 1705317"/>
                  <a:gd name="connsiteX25" fmla="*/ 790575 w 3086100"/>
                  <a:gd name="connsiteY25" fmla="*/ 704850 h 1705317"/>
                  <a:gd name="connsiteX26" fmla="*/ 809625 w 3086100"/>
                  <a:gd name="connsiteY26" fmla="*/ 676275 h 1705317"/>
                  <a:gd name="connsiteX27" fmla="*/ 838200 w 3086100"/>
                  <a:gd name="connsiteY27" fmla="*/ 657225 h 1705317"/>
                  <a:gd name="connsiteX28" fmla="*/ 866775 w 3086100"/>
                  <a:gd name="connsiteY28" fmla="*/ 628650 h 1705317"/>
                  <a:gd name="connsiteX29" fmla="*/ 923925 w 3086100"/>
                  <a:gd name="connsiteY29" fmla="*/ 590550 h 1705317"/>
                  <a:gd name="connsiteX30" fmla="*/ 933450 w 3086100"/>
                  <a:gd name="connsiteY30" fmla="*/ 561975 h 1705317"/>
                  <a:gd name="connsiteX31" fmla="*/ 990600 w 3086100"/>
                  <a:gd name="connsiteY31" fmla="*/ 542925 h 1705317"/>
                  <a:gd name="connsiteX32" fmla="*/ 1076325 w 3086100"/>
                  <a:gd name="connsiteY32" fmla="*/ 504825 h 1705317"/>
                  <a:gd name="connsiteX33" fmla="*/ 1104900 w 3086100"/>
                  <a:gd name="connsiteY33" fmla="*/ 495300 h 1705317"/>
                  <a:gd name="connsiteX34" fmla="*/ 1133475 w 3086100"/>
                  <a:gd name="connsiteY34" fmla="*/ 485775 h 1705317"/>
                  <a:gd name="connsiteX35" fmla="*/ 1171575 w 3086100"/>
                  <a:gd name="connsiteY35" fmla="*/ 428625 h 1705317"/>
                  <a:gd name="connsiteX36" fmla="*/ 1200150 w 3086100"/>
                  <a:gd name="connsiteY36" fmla="*/ 419100 h 1705317"/>
                  <a:gd name="connsiteX37" fmla="*/ 1257300 w 3086100"/>
                  <a:gd name="connsiteY37" fmla="*/ 390525 h 1705317"/>
                  <a:gd name="connsiteX38" fmla="*/ 1352550 w 3086100"/>
                  <a:gd name="connsiteY38" fmla="*/ 361950 h 1705317"/>
                  <a:gd name="connsiteX39" fmla="*/ 1409700 w 3086100"/>
                  <a:gd name="connsiteY39" fmla="*/ 333375 h 1705317"/>
                  <a:gd name="connsiteX40" fmla="*/ 1438275 w 3086100"/>
                  <a:gd name="connsiteY40" fmla="*/ 314325 h 1705317"/>
                  <a:gd name="connsiteX41" fmla="*/ 1495425 w 3086100"/>
                  <a:gd name="connsiteY41" fmla="*/ 295275 h 1705317"/>
                  <a:gd name="connsiteX42" fmla="*/ 1524000 w 3086100"/>
                  <a:gd name="connsiteY42" fmla="*/ 285750 h 1705317"/>
                  <a:gd name="connsiteX43" fmla="*/ 1581150 w 3086100"/>
                  <a:gd name="connsiteY43" fmla="*/ 257175 h 1705317"/>
                  <a:gd name="connsiteX44" fmla="*/ 1609725 w 3086100"/>
                  <a:gd name="connsiteY44" fmla="*/ 238125 h 1705317"/>
                  <a:gd name="connsiteX45" fmla="*/ 1666875 w 3086100"/>
                  <a:gd name="connsiteY45" fmla="*/ 219075 h 1705317"/>
                  <a:gd name="connsiteX46" fmla="*/ 1695450 w 3086100"/>
                  <a:gd name="connsiteY46" fmla="*/ 200025 h 1705317"/>
                  <a:gd name="connsiteX47" fmla="*/ 1819275 w 3086100"/>
                  <a:gd name="connsiteY47" fmla="*/ 190500 h 1705317"/>
                  <a:gd name="connsiteX48" fmla="*/ 1876425 w 3086100"/>
                  <a:gd name="connsiteY48" fmla="*/ 171450 h 1705317"/>
                  <a:gd name="connsiteX49" fmla="*/ 2028825 w 3086100"/>
                  <a:gd name="connsiteY49" fmla="*/ 152400 h 1705317"/>
                  <a:gd name="connsiteX50" fmla="*/ 2200275 w 3086100"/>
                  <a:gd name="connsiteY50" fmla="*/ 123825 h 1705317"/>
                  <a:gd name="connsiteX51" fmla="*/ 2257425 w 3086100"/>
                  <a:gd name="connsiteY51" fmla="*/ 104775 h 1705317"/>
                  <a:gd name="connsiteX52" fmla="*/ 2295525 w 3086100"/>
                  <a:gd name="connsiteY52" fmla="*/ 95250 h 1705317"/>
                  <a:gd name="connsiteX53" fmla="*/ 2352675 w 3086100"/>
                  <a:gd name="connsiteY53" fmla="*/ 85725 h 1705317"/>
                  <a:gd name="connsiteX54" fmla="*/ 2381250 w 3086100"/>
                  <a:gd name="connsiteY54" fmla="*/ 76200 h 1705317"/>
                  <a:gd name="connsiteX55" fmla="*/ 2495550 w 3086100"/>
                  <a:gd name="connsiteY55" fmla="*/ 57150 h 1705317"/>
                  <a:gd name="connsiteX56" fmla="*/ 2609850 w 3086100"/>
                  <a:gd name="connsiteY56" fmla="*/ 19050 h 1705317"/>
                  <a:gd name="connsiteX57" fmla="*/ 2638425 w 3086100"/>
                  <a:gd name="connsiteY57" fmla="*/ 9525 h 1705317"/>
                  <a:gd name="connsiteX58" fmla="*/ 2667000 w 3086100"/>
                  <a:gd name="connsiteY58" fmla="*/ 0 h 1705317"/>
                  <a:gd name="connsiteX59" fmla="*/ 2762250 w 3086100"/>
                  <a:gd name="connsiteY59" fmla="*/ 9525 h 1705317"/>
                  <a:gd name="connsiteX60" fmla="*/ 2876550 w 3086100"/>
                  <a:gd name="connsiteY60" fmla="*/ 19050 h 1705317"/>
                  <a:gd name="connsiteX61" fmla="*/ 2952750 w 3086100"/>
                  <a:gd name="connsiteY61" fmla="*/ 28575 h 1705317"/>
                  <a:gd name="connsiteX62" fmla="*/ 2981325 w 3086100"/>
                  <a:gd name="connsiteY62" fmla="*/ 38100 h 1705317"/>
                  <a:gd name="connsiteX63" fmla="*/ 3086100 w 3086100"/>
                  <a:gd name="connsiteY63" fmla="*/ 66675 h 1705317"/>
                  <a:gd name="connsiteX64" fmla="*/ 2981325 w 3086100"/>
                  <a:gd name="connsiteY64" fmla="*/ 95250 h 1705317"/>
                  <a:gd name="connsiteX65" fmla="*/ 2800350 w 3086100"/>
                  <a:gd name="connsiteY65" fmla="*/ 104775 h 1705317"/>
                  <a:gd name="connsiteX66" fmla="*/ 2743200 w 3086100"/>
                  <a:gd name="connsiteY66" fmla="*/ 123825 h 1705317"/>
                  <a:gd name="connsiteX67" fmla="*/ 2571750 w 3086100"/>
                  <a:gd name="connsiteY67" fmla="*/ 142875 h 1705317"/>
                  <a:gd name="connsiteX68" fmla="*/ 2514600 w 3086100"/>
                  <a:gd name="connsiteY68" fmla="*/ 161925 h 1705317"/>
                  <a:gd name="connsiteX69" fmla="*/ 2486025 w 3086100"/>
                  <a:gd name="connsiteY69" fmla="*/ 180975 h 1705317"/>
                  <a:gd name="connsiteX70" fmla="*/ 2409825 w 3086100"/>
                  <a:gd name="connsiteY70" fmla="*/ 190500 h 1705317"/>
                  <a:gd name="connsiteX71" fmla="*/ 2352675 w 3086100"/>
                  <a:gd name="connsiteY71" fmla="*/ 200025 h 1705317"/>
                  <a:gd name="connsiteX72" fmla="*/ 2266950 w 3086100"/>
                  <a:gd name="connsiteY72" fmla="*/ 228600 h 1705317"/>
                  <a:gd name="connsiteX73" fmla="*/ 2238375 w 3086100"/>
                  <a:gd name="connsiteY73" fmla="*/ 238125 h 1705317"/>
                  <a:gd name="connsiteX74" fmla="*/ 2209800 w 3086100"/>
                  <a:gd name="connsiteY74" fmla="*/ 247650 h 1705317"/>
                  <a:gd name="connsiteX75" fmla="*/ 2124075 w 3086100"/>
                  <a:gd name="connsiteY75" fmla="*/ 295275 h 1705317"/>
                  <a:gd name="connsiteX76" fmla="*/ 2076450 w 3086100"/>
                  <a:gd name="connsiteY76" fmla="*/ 333375 h 1705317"/>
                  <a:gd name="connsiteX77" fmla="*/ 2028825 w 3086100"/>
                  <a:gd name="connsiteY77" fmla="*/ 371475 h 1705317"/>
                  <a:gd name="connsiteX78" fmla="*/ 2009775 w 3086100"/>
                  <a:gd name="connsiteY78" fmla="*/ 400050 h 1705317"/>
                  <a:gd name="connsiteX79" fmla="*/ 1933575 w 3086100"/>
                  <a:gd name="connsiteY79" fmla="*/ 495300 h 1705317"/>
                  <a:gd name="connsiteX80" fmla="*/ 1828800 w 3086100"/>
                  <a:gd name="connsiteY80" fmla="*/ 523875 h 1705317"/>
                  <a:gd name="connsiteX81" fmla="*/ 1800225 w 3086100"/>
                  <a:gd name="connsiteY81" fmla="*/ 533400 h 1705317"/>
                  <a:gd name="connsiteX82" fmla="*/ 1771650 w 3086100"/>
                  <a:gd name="connsiteY82" fmla="*/ 590550 h 1705317"/>
                  <a:gd name="connsiteX83" fmla="*/ 1743075 w 3086100"/>
                  <a:gd name="connsiteY83" fmla="*/ 609600 h 1705317"/>
                  <a:gd name="connsiteX84" fmla="*/ 1714500 w 3086100"/>
                  <a:gd name="connsiteY84" fmla="*/ 619125 h 1705317"/>
                  <a:gd name="connsiteX85" fmla="*/ 1657350 w 3086100"/>
                  <a:gd name="connsiteY85" fmla="*/ 657225 h 1705317"/>
                  <a:gd name="connsiteX86" fmla="*/ 1638300 w 3086100"/>
                  <a:gd name="connsiteY86" fmla="*/ 685800 h 1705317"/>
                  <a:gd name="connsiteX87" fmla="*/ 1619250 w 3086100"/>
                  <a:gd name="connsiteY87" fmla="*/ 742950 h 1705317"/>
                  <a:gd name="connsiteX88" fmla="*/ 1590675 w 3086100"/>
                  <a:gd name="connsiteY88" fmla="*/ 762000 h 1705317"/>
                  <a:gd name="connsiteX89" fmla="*/ 1552575 w 3086100"/>
                  <a:gd name="connsiteY89" fmla="*/ 847725 h 1705317"/>
                  <a:gd name="connsiteX90" fmla="*/ 1524000 w 3086100"/>
                  <a:gd name="connsiteY90" fmla="*/ 866775 h 1705317"/>
                  <a:gd name="connsiteX91" fmla="*/ 1485900 w 3086100"/>
                  <a:gd name="connsiteY91" fmla="*/ 914400 h 1705317"/>
                  <a:gd name="connsiteX92" fmla="*/ 1476375 w 3086100"/>
                  <a:gd name="connsiteY92" fmla="*/ 942975 h 1705317"/>
                  <a:gd name="connsiteX93" fmla="*/ 1419225 w 3086100"/>
                  <a:gd name="connsiteY93" fmla="*/ 981075 h 1705317"/>
                  <a:gd name="connsiteX94" fmla="*/ 1390650 w 3086100"/>
                  <a:gd name="connsiteY94" fmla="*/ 1000125 h 1705317"/>
                  <a:gd name="connsiteX95" fmla="*/ 1371600 w 3086100"/>
                  <a:gd name="connsiteY95" fmla="*/ 1028700 h 1705317"/>
                  <a:gd name="connsiteX96" fmla="*/ 1343025 w 3086100"/>
                  <a:gd name="connsiteY96" fmla="*/ 1085850 h 1705317"/>
                  <a:gd name="connsiteX97" fmla="*/ 1314450 w 3086100"/>
                  <a:gd name="connsiteY97" fmla="*/ 1095375 h 1705317"/>
                  <a:gd name="connsiteX98" fmla="*/ 1257300 w 3086100"/>
                  <a:gd name="connsiteY98" fmla="*/ 1143000 h 1705317"/>
                  <a:gd name="connsiteX99" fmla="*/ 1228725 w 3086100"/>
                  <a:gd name="connsiteY99" fmla="*/ 1152525 h 1705317"/>
                  <a:gd name="connsiteX100" fmla="*/ 1190625 w 3086100"/>
                  <a:gd name="connsiteY100" fmla="*/ 1190625 h 1705317"/>
                  <a:gd name="connsiteX101" fmla="*/ 1114425 w 3086100"/>
                  <a:gd name="connsiteY101" fmla="*/ 1257300 h 1705317"/>
                  <a:gd name="connsiteX102" fmla="*/ 1057275 w 3086100"/>
                  <a:gd name="connsiteY102" fmla="*/ 1276350 h 1705317"/>
                  <a:gd name="connsiteX103" fmla="*/ 1028700 w 3086100"/>
                  <a:gd name="connsiteY103" fmla="*/ 1285875 h 1705317"/>
                  <a:gd name="connsiteX104" fmla="*/ 971550 w 3086100"/>
                  <a:gd name="connsiteY104" fmla="*/ 1323975 h 1705317"/>
                  <a:gd name="connsiteX105" fmla="*/ 942975 w 3086100"/>
                  <a:gd name="connsiteY105" fmla="*/ 1343025 h 1705317"/>
                  <a:gd name="connsiteX106" fmla="*/ 857250 w 3086100"/>
                  <a:gd name="connsiteY106" fmla="*/ 1381125 h 1705317"/>
                  <a:gd name="connsiteX107" fmla="*/ 809625 w 3086100"/>
                  <a:gd name="connsiteY107" fmla="*/ 1419225 h 1705317"/>
                  <a:gd name="connsiteX108" fmla="*/ 781050 w 3086100"/>
                  <a:gd name="connsiteY108" fmla="*/ 1447800 h 1705317"/>
                  <a:gd name="connsiteX109" fmla="*/ 723900 w 3086100"/>
                  <a:gd name="connsiteY109" fmla="*/ 1466850 h 1705317"/>
                  <a:gd name="connsiteX110" fmla="*/ 695325 w 3086100"/>
                  <a:gd name="connsiteY110" fmla="*/ 1476375 h 1705317"/>
                  <a:gd name="connsiteX111" fmla="*/ 666750 w 3086100"/>
                  <a:gd name="connsiteY111" fmla="*/ 1485900 h 1705317"/>
                  <a:gd name="connsiteX112" fmla="*/ 600075 w 3086100"/>
                  <a:gd name="connsiteY112" fmla="*/ 1495425 h 1705317"/>
                  <a:gd name="connsiteX113" fmla="*/ 571500 w 3086100"/>
                  <a:gd name="connsiteY113" fmla="*/ 1504950 h 1705317"/>
                  <a:gd name="connsiteX114" fmla="*/ 533400 w 3086100"/>
                  <a:gd name="connsiteY114" fmla="*/ 1514475 h 1705317"/>
                  <a:gd name="connsiteX115" fmla="*/ 504825 w 3086100"/>
                  <a:gd name="connsiteY115" fmla="*/ 1533525 h 1705317"/>
                  <a:gd name="connsiteX116" fmla="*/ 457200 w 3086100"/>
                  <a:gd name="connsiteY116" fmla="*/ 1543050 h 1705317"/>
                  <a:gd name="connsiteX117" fmla="*/ 400050 w 3086100"/>
                  <a:gd name="connsiteY117" fmla="*/ 1562100 h 1705317"/>
                  <a:gd name="connsiteX118" fmla="*/ 371475 w 3086100"/>
                  <a:gd name="connsiteY118" fmla="*/ 1571625 h 1705317"/>
                  <a:gd name="connsiteX119" fmla="*/ 333375 w 3086100"/>
                  <a:gd name="connsiteY119" fmla="*/ 1581150 h 1705317"/>
                  <a:gd name="connsiteX120" fmla="*/ 247650 w 3086100"/>
                  <a:gd name="connsiteY120" fmla="*/ 1609725 h 1705317"/>
                  <a:gd name="connsiteX121" fmla="*/ 219075 w 3086100"/>
                  <a:gd name="connsiteY121" fmla="*/ 1619250 h 1705317"/>
                  <a:gd name="connsiteX122" fmla="*/ 190500 w 3086100"/>
                  <a:gd name="connsiteY122" fmla="*/ 1628775 h 1705317"/>
                  <a:gd name="connsiteX123" fmla="*/ 152400 w 3086100"/>
                  <a:gd name="connsiteY123" fmla="*/ 1638300 h 1705317"/>
                  <a:gd name="connsiteX124" fmla="*/ 95250 w 3086100"/>
                  <a:gd name="connsiteY124" fmla="*/ 1657350 h 1705317"/>
                  <a:gd name="connsiteX125" fmla="*/ 9525 w 3086100"/>
                  <a:gd name="connsiteY125" fmla="*/ 1704975 h 1705317"/>
                  <a:gd name="connsiteX126" fmla="*/ 0 w 3086100"/>
                  <a:gd name="connsiteY126" fmla="*/ 1704975 h 1705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</a:cxnLst>
                <a:rect l="l" t="t" r="r" b="b"/>
                <a:pathLst>
                  <a:path w="3086100" h="1705317">
                    <a:moveTo>
                      <a:pt x="0" y="1704975"/>
                    </a:moveTo>
                    <a:lnTo>
                      <a:pt x="0" y="1704975"/>
                    </a:lnTo>
                    <a:cubicBezTo>
                      <a:pt x="72821" y="1590542"/>
                      <a:pt x="43712" y="1634644"/>
                      <a:pt x="85725" y="1571625"/>
                    </a:cubicBezTo>
                    <a:lnTo>
                      <a:pt x="104775" y="1543050"/>
                    </a:lnTo>
                    <a:cubicBezTo>
                      <a:pt x="111125" y="1533525"/>
                      <a:pt x="120205" y="1525335"/>
                      <a:pt x="123825" y="1514475"/>
                    </a:cubicBezTo>
                    <a:cubicBezTo>
                      <a:pt x="127000" y="1504950"/>
                      <a:pt x="128474" y="1494677"/>
                      <a:pt x="133350" y="1485900"/>
                    </a:cubicBezTo>
                    <a:cubicBezTo>
                      <a:pt x="144469" y="1465886"/>
                      <a:pt x="164210" y="1450470"/>
                      <a:pt x="171450" y="1428750"/>
                    </a:cubicBezTo>
                    <a:cubicBezTo>
                      <a:pt x="174625" y="1419225"/>
                      <a:pt x="178717" y="1409958"/>
                      <a:pt x="180975" y="1400175"/>
                    </a:cubicBezTo>
                    <a:cubicBezTo>
                      <a:pt x="188256" y="1368625"/>
                      <a:pt x="173084" y="1322886"/>
                      <a:pt x="200025" y="1304925"/>
                    </a:cubicBezTo>
                    <a:lnTo>
                      <a:pt x="228600" y="1285875"/>
                    </a:lnTo>
                    <a:cubicBezTo>
                      <a:pt x="263338" y="1181662"/>
                      <a:pt x="207936" y="1339512"/>
                      <a:pt x="257175" y="1228725"/>
                    </a:cubicBezTo>
                    <a:cubicBezTo>
                      <a:pt x="265330" y="1210375"/>
                      <a:pt x="269875" y="1190625"/>
                      <a:pt x="276225" y="1171575"/>
                    </a:cubicBezTo>
                    <a:cubicBezTo>
                      <a:pt x="299063" y="1103062"/>
                      <a:pt x="271355" y="1188621"/>
                      <a:pt x="295275" y="1104900"/>
                    </a:cubicBezTo>
                    <a:cubicBezTo>
                      <a:pt x="298033" y="1095246"/>
                      <a:pt x="297700" y="1083425"/>
                      <a:pt x="304800" y="1076325"/>
                    </a:cubicBezTo>
                    <a:cubicBezTo>
                      <a:pt x="311900" y="1069225"/>
                      <a:pt x="323850" y="1069975"/>
                      <a:pt x="333375" y="1066800"/>
                    </a:cubicBezTo>
                    <a:cubicBezTo>
                      <a:pt x="336550" y="1057275"/>
                      <a:pt x="335800" y="1045325"/>
                      <a:pt x="342900" y="1038225"/>
                    </a:cubicBezTo>
                    <a:cubicBezTo>
                      <a:pt x="359089" y="1022036"/>
                      <a:pt x="400050" y="1000125"/>
                      <a:pt x="400050" y="1000125"/>
                    </a:cubicBezTo>
                    <a:cubicBezTo>
                      <a:pt x="406400" y="990600"/>
                      <a:pt x="410161" y="978701"/>
                      <a:pt x="419100" y="971550"/>
                    </a:cubicBezTo>
                    <a:cubicBezTo>
                      <a:pt x="426940" y="965278"/>
                      <a:pt x="438695" y="966515"/>
                      <a:pt x="447675" y="962025"/>
                    </a:cubicBezTo>
                    <a:cubicBezTo>
                      <a:pt x="457914" y="956905"/>
                      <a:pt x="466011" y="948095"/>
                      <a:pt x="476250" y="942975"/>
                    </a:cubicBezTo>
                    <a:cubicBezTo>
                      <a:pt x="555120" y="903540"/>
                      <a:pt x="451508" y="968995"/>
                      <a:pt x="533400" y="914400"/>
                    </a:cubicBezTo>
                    <a:cubicBezTo>
                      <a:pt x="549564" y="865909"/>
                      <a:pt x="529936" y="899391"/>
                      <a:pt x="571500" y="876300"/>
                    </a:cubicBezTo>
                    <a:cubicBezTo>
                      <a:pt x="669756" y="821713"/>
                      <a:pt x="592567" y="850228"/>
                      <a:pt x="657225" y="828675"/>
                    </a:cubicBezTo>
                    <a:cubicBezTo>
                      <a:pt x="673990" y="778380"/>
                      <a:pt x="658396" y="805669"/>
                      <a:pt x="723900" y="762000"/>
                    </a:cubicBezTo>
                    <a:lnTo>
                      <a:pt x="752475" y="742950"/>
                    </a:lnTo>
                    <a:cubicBezTo>
                      <a:pt x="773257" y="680605"/>
                      <a:pt x="744393" y="741795"/>
                      <a:pt x="790575" y="704850"/>
                    </a:cubicBezTo>
                    <a:cubicBezTo>
                      <a:pt x="799514" y="697699"/>
                      <a:pt x="801530" y="684370"/>
                      <a:pt x="809625" y="676275"/>
                    </a:cubicBezTo>
                    <a:cubicBezTo>
                      <a:pt x="817720" y="668180"/>
                      <a:pt x="829406" y="664554"/>
                      <a:pt x="838200" y="657225"/>
                    </a:cubicBezTo>
                    <a:cubicBezTo>
                      <a:pt x="848548" y="648601"/>
                      <a:pt x="856142" y="636920"/>
                      <a:pt x="866775" y="628650"/>
                    </a:cubicBezTo>
                    <a:cubicBezTo>
                      <a:pt x="884847" y="614594"/>
                      <a:pt x="923925" y="590550"/>
                      <a:pt x="923925" y="590550"/>
                    </a:cubicBezTo>
                    <a:cubicBezTo>
                      <a:pt x="927100" y="581025"/>
                      <a:pt x="925280" y="567811"/>
                      <a:pt x="933450" y="561975"/>
                    </a:cubicBezTo>
                    <a:cubicBezTo>
                      <a:pt x="949790" y="550303"/>
                      <a:pt x="973892" y="554064"/>
                      <a:pt x="990600" y="542925"/>
                    </a:cubicBezTo>
                    <a:cubicBezTo>
                      <a:pt x="1035883" y="512736"/>
                      <a:pt x="1008315" y="527495"/>
                      <a:pt x="1076325" y="504825"/>
                    </a:cubicBezTo>
                    <a:lnTo>
                      <a:pt x="1104900" y="495300"/>
                    </a:lnTo>
                    <a:lnTo>
                      <a:pt x="1133475" y="485775"/>
                    </a:lnTo>
                    <a:cubicBezTo>
                      <a:pt x="1146175" y="466725"/>
                      <a:pt x="1149855" y="435865"/>
                      <a:pt x="1171575" y="428625"/>
                    </a:cubicBezTo>
                    <a:cubicBezTo>
                      <a:pt x="1181100" y="425450"/>
                      <a:pt x="1191170" y="423590"/>
                      <a:pt x="1200150" y="419100"/>
                    </a:cubicBezTo>
                    <a:cubicBezTo>
                      <a:pt x="1255810" y="391270"/>
                      <a:pt x="1201437" y="406486"/>
                      <a:pt x="1257300" y="390525"/>
                    </a:cubicBezTo>
                    <a:cubicBezTo>
                      <a:pt x="1280595" y="383869"/>
                      <a:pt x="1335573" y="373268"/>
                      <a:pt x="1352550" y="361950"/>
                    </a:cubicBezTo>
                    <a:cubicBezTo>
                      <a:pt x="1434442" y="307355"/>
                      <a:pt x="1330830" y="372810"/>
                      <a:pt x="1409700" y="333375"/>
                    </a:cubicBezTo>
                    <a:cubicBezTo>
                      <a:pt x="1419939" y="328255"/>
                      <a:pt x="1427814" y="318974"/>
                      <a:pt x="1438275" y="314325"/>
                    </a:cubicBezTo>
                    <a:cubicBezTo>
                      <a:pt x="1456625" y="306170"/>
                      <a:pt x="1476375" y="301625"/>
                      <a:pt x="1495425" y="295275"/>
                    </a:cubicBezTo>
                    <a:cubicBezTo>
                      <a:pt x="1504950" y="292100"/>
                      <a:pt x="1515646" y="291319"/>
                      <a:pt x="1524000" y="285750"/>
                    </a:cubicBezTo>
                    <a:cubicBezTo>
                      <a:pt x="1605892" y="231155"/>
                      <a:pt x="1502280" y="296610"/>
                      <a:pt x="1581150" y="257175"/>
                    </a:cubicBezTo>
                    <a:cubicBezTo>
                      <a:pt x="1591389" y="252055"/>
                      <a:pt x="1599264" y="242774"/>
                      <a:pt x="1609725" y="238125"/>
                    </a:cubicBezTo>
                    <a:cubicBezTo>
                      <a:pt x="1628075" y="229970"/>
                      <a:pt x="1650167" y="230214"/>
                      <a:pt x="1666875" y="219075"/>
                    </a:cubicBezTo>
                    <a:cubicBezTo>
                      <a:pt x="1676400" y="212725"/>
                      <a:pt x="1684198" y="202135"/>
                      <a:pt x="1695450" y="200025"/>
                    </a:cubicBezTo>
                    <a:cubicBezTo>
                      <a:pt x="1736138" y="192396"/>
                      <a:pt x="1778000" y="193675"/>
                      <a:pt x="1819275" y="190500"/>
                    </a:cubicBezTo>
                    <a:cubicBezTo>
                      <a:pt x="1838325" y="184150"/>
                      <a:pt x="1856618" y="174751"/>
                      <a:pt x="1876425" y="171450"/>
                    </a:cubicBezTo>
                    <a:cubicBezTo>
                      <a:pt x="1965049" y="156679"/>
                      <a:pt x="1914358" y="163847"/>
                      <a:pt x="2028825" y="152400"/>
                    </a:cubicBezTo>
                    <a:cubicBezTo>
                      <a:pt x="2102497" y="103285"/>
                      <a:pt x="2023534" y="149074"/>
                      <a:pt x="2200275" y="123825"/>
                    </a:cubicBezTo>
                    <a:cubicBezTo>
                      <a:pt x="2220154" y="120985"/>
                      <a:pt x="2237944" y="109645"/>
                      <a:pt x="2257425" y="104775"/>
                    </a:cubicBezTo>
                    <a:cubicBezTo>
                      <a:pt x="2270125" y="101600"/>
                      <a:pt x="2282688" y="97817"/>
                      <a:pt x="2295525" y="95250"/>
                    </a:cubicBezTo>
                    <a:cubicBezTo>
                      <a:pt x="2314463" y="91462"/>
                      <a:pt x="2333822" y="89915"/>
                      <a:pt x="2352675" y="85725"/>
                    </a:cubicBezTo>
                    <a:cubicBezTo>
                      <a:pt x="2362476" y="83547"/>
                      <a:pt x="2371405" y="78169"/>
                      <a:pt x="2381250" y="76200"/>
                    </a:cubicBezTo>
                    <a:cubicBezTo>
                      <a:pt x="2419125" y="68625"/>
                      <a:pt x="2458907" y="69364"/>
                      <a:pt x="2495550" y="57150"/>
                    </a:cubicBezTo>
                    <a:lnTo>
                      <a:pt x="2609850" y="19050"/>
                    </a:lnTo>
                    <a:lnTo>
                      <a:pt x="2638425" y="9525"/>
                    </a:lnTo>
                    <a:lnTo>
                      <a:pt x="2667000" y="0"/>
                    </a:lnTo>
                    <a:lnTo>
                      <a:pt x="2762250" y="9525"/>
                    </a:lnTo>
                    <a:lnTo>
                      <a:pt x="2876550" y="19050"/>
                    </a:lnTo>
                    <a:cubicBezTo>
                      <a:pt x="2902021" y="21597"/>
                      <a:pt x="2927350" y="25400"/>
                      <a:pt x="2952750" y="28575"/>
                    </a:cubicBezTo>
                    <a:cubicBezTo>
                      <a:pt x="2962275" y="31750"/>
                      <a:pt x="2971639" y="35458"/>
                      <a:pt x="2981325" y="38100"/>
                    </a:cubicBezTo>
                    <a:cubicBezTo>
                      <a:pt x="3099493" y="70328"/>
                      <a:pt x="3020328" y="44751"/>
                      <a:pt x="3086100" y="66675"/>
                    </a:cubicBezTo>
                    <a:cubicBezTo>
                      <a:pt x="3052556" y="77856"/>
                      <a:pt x="3017227" y="92258"/>
                      <a:pt x="2981325" y="95250"/>
                    </a:cubicBezTo>
                    <a:cubicBezTo>
                      <a:pt x="2921125" y="100267"/>
                      <a:pt x="2860675" y="101600"/>
                      <a:pt x="2800350" y="104775"/>
                    </a:cubicBezTo>
                    <a:cubicBezTo>
                      <a:pt x="2781300" y="111125"/>
                      <a:pt x="2763079" y="120985"/>
                      <a:pt x="2743200" y="123825"/>
                    </a:cubicBezTo>
                    <a:cubicBezTo>
                      <a:pt x="2641808" y="138310"/>
                      <a:pt x="2698883" y="131317"/>
                      <a:pt x="2571750" y="142875"/>
                    </a:cubicBezTo>
                    <a:cubicBezTo>
                      <a:pt x="2552700" y="149225"/>
                      <a:pt x="2531308" y="150786"/>
                      <a:pt x="2514600" y="161925"/>
                    </a:cubicBezTo>
                    <a:cubicBezTo>
                      <a:pt x="2505075" y="168275"/>
                      <a:pt x="2497069" y="177963"/>
                      <a:pt x="2486025" y="180975"/>
                    </a:cubicBezTo>
                    <a:cubicBezTo>
                      <a:pt x="2461329" y="187710"/>
                      <a:pt x="2435165" y="186880"/>
                      <a:pt x="2409825" y="190500"/>
                    </a:cubicBezTo>
                    <a:cubicBezTo>
                      <a:pt x="2390706" y="193231"/>
                      <a:pt x="2371411" y="195341"/>
                      <a:pt x="2352675" y="200025"/>
                    </a:cubicBezTo>
                    <a:lnTo>
                      <a:pt x="2266950" y="228600"/>
                    </a:lnTo>
                    <a:lnTo>
                      <a:pt x="2238375" y="238125"/>
                    </a:lnTo>
                    <a:cubicBezTo>
                      <a:pt x="2228850" y="241300"/>
                      <a:pt x="2218154" y="242081"/>
                      <a:pt x="2209800" y="247650"/>
                    </a:cubicBezTo>
                    <a:cubicBezTo>
                      <a:pt x="2144296" y="291319"/>
                      <a:pt x="2174370" y="278510"/>
                      <a:pt x="2124075" y="295275"/>
                    </a:cubicBezTo>
                    <a:cubicBezTo>
                      <a:pt x="2069480" y="377167"/>
                      <a:pt x="2142175" y="280795"/>
                      <a:pt x="2076450" y="333375"/>
                    </a:cubicBezTo>
                    <a:cubicBezTo>
                      <a:pt x="2014902" y="382614"/>
                      <a:pt x="2100649" y="347534"/>
                      <a:pt x="2028825" y="371475"/>
                    </a:cubicBezTo>
                    <a:cubicBezTo>
                      <a:pt x="2022475" y="381000"/>
                      <a:pt x="2014424" y="389589"/>
                      <a:pt x="2009775" y="400050"/>
                    </a:cubicBezTo>
                    <a:cubicBezTo>
                      <a:pt x="1988613" y="447665"/>
                      <a:pt x="2001586" y="481698"/>
                      <a:pt x="1933575" y="495300"/>
                    </a:cubicBezTo>
                    <a:cubicBezTo>
                      <a:pt x="1866259" y="508763"/>
                      <a:pt x="1901309" y="499705"/>
                      <a:pt x="1828800" y="523875"/>
                    </a:cubicBezTo>
                    <a:lnTo>
                      <a:pt x="1800225" y="533400"/>
                    </a:lnTo>
                    <a:cubicBezTo>
                      <a:pt x="1792478" y="556641"/>
                      <a:pt x="1790114" y="572086"/>
                      <a:pt x="1771650" y="590550"/>
                    </a:cubicBezTo>
                    <a:cubicBezTo>
                      <a:pt x="1763555" y="598645"/>
                      <a:pt x="1753314" y="604480"/>
                      <a:pt x="1743075" y="609600"/>
                    </a:cubicBezTo>
                    <a:cubicBezTo>
                      <a:pt x="1734095" y="614090"/>
                      <a:pt x="1723277" y="614249"/>
                      <a:pt x="1714500" y="619125"/>
                    </a:cubicBezTo>
                    <a:cubicBezTo>
                      <a:pt x="1694486" y="630244"/>
                      <a:pt x="1657350" y="657225"/>
                      <a:pt x="1657350" y="657225"/>
                    </a:cubicBezTo>
                    <a:cubicBezTo>
                      <a:pt x="1651000" y="666750"/>
                      <a:pt x="1642949" y="675339"/>
                      <a:pt x="1638300" y="685800"/>
                    </a:cubicBezTo>
                    <a:cubicBezTo>
                      <a:pt x="1630145" y="704150"/>
                      <a:pt x="1635958" y="731811"/>
                      <a:pt x="1619250" y="742950"/>
                    </a:cubicBezTo>
                    <a:lnTo>
                      <a:pt x="1590675" y="762000"/>
                    </a:lnTo>
                    <a:cubicBezTo>
                      <a:pt x="1581244" y="790294"/>
                      <a:pt x="1575216" y="825084"/>
                      <a:pt x="1552575" y="847725"/>
                    </a:cubicBezTo>
                    <a:cubicBezTo>
                      <a:pt x="1544480" y="855820"/>
                      <a:pt x="1533525" y="860425"/>
                      <a:pt x="1524000" y="866775"/>
                    </a:cubicBezTo>
                    <a:cubicBezTo>
                      <a:pt x="1500059" y="938599"/>
                      <a:pt x="1535139" y="852852"/>
                      <a:pt x="1485900" y="914400"/>
                    </a:cubicBezTo>
                    <a:cubicBezTo>
                      <a:pt x="1479628" y="922240"/>
                      <a:pt x="1483475" y="935875"/>
                      <a:pt x="1476375" y="942975"/>
                    </a:cubicBezTo>
                    <a:cubicBezTo>
                      <a:pt x="1460186" y="959164"/>
                      <a:pt x="1438275" y="968375"/>
                      <a:pt x="1419225" y="981075"/>
                    </a:cubicBezTo>
                    <a:lnTo>
                      <a:pt x="1390650" y="1000125"/>
                    </a:lnTo>
                    <a:cubicBezTo>
                      <a:pt x="1384300" y="1009650"/>
                      <a:pt x="1376720" y="1018461"/>
                      <a:pt x="1371600" y="1028700"/>
                    </a:cubicBezTo>
                    <a:cubicBezTo>
                      <a:pt x="1360096" y="1051707"/>
                      <a:pt x="1365773" y="1067652"/>
                      <a:pt x="1343025" y="1085850"/>
                    </a:cubicBezTo>
                    <a:cubicBezTo>
                      <a:pt x="1335185" y="1092122"/>
                      <a:pt x="1323975" y="1092200"/>
                      <a:pt x="1314450" y="1095375"/>
                    </a:cubicBezTo>
                    <a:cubicBezTo>
                      <a:pt x="1293384" y="1116441"/>
                      <a:pt x="1283822" y="1129739"/>
                      <a:pt x="1257300" y="1143000"/>
                    </a:cubicBezTo>
                    <a:cubicBezTo>
                      <a:pt x="1248320" y="1147490"/>
                      <a:pt x="1238250" y="1149350"/>
                      <a:pt x="1228725" y="1152525"/>
                    </a:cubicBezTo>
                    <a:cubicBezTo>
                      <a:pt x="1207943" y="1214870"/>
                      <a:pt x="1236807" y="1153680"/>
                      <a:pt x="1190625" y="1190625"/>
                    </a:cubicBezTo>
                    <a:cubicBezTo>
                      <a:pt x="1135063" y="1235075"/>
                      <a:pt x="1228725" y="1219200"/>
                      <a:pt x="1114425" y="1257300"/>
                    </a:cubicBezTo>
                    <a:lnTo>
                      <a:pt x="1057275" y="1276350"/>
                    </a:lnTo>
                    <a:cubicBezTo>
                      <a:pt x="1047750" y="1279525"/>
                      <a:pt x="1037054" y="1280306"/>
                      <a:pt x="1028700" y="1285875"/>
                    </a:cubicBezTo>
                    <a:lnTo>
                      <a:pt x="971550" y="1323975"/>
                    </a:lnTo>
                    <a:cubicBezTo>
                      <a:pt x="962025" y="1330325"/>
                      <a:pt x="953835" y="1339405"/>
                      <a:pt x="942975" y="1343025"/>
                    </a:cubicBezTo>
                    <a:cubicBezTo>
                      <a:pt x="874965" y="1365695"/>
                      <a:pt x="902533" y="1350936"/>
                      <a:pt x="857250" y="1381125"/>
                    </a:cubicBezTo>
                    <a:cubicBezTo>
                      <a:pt x="814645" y="1445032"/>
                      <a:pt x="864834" y="1382419"/>
                      <a:pt x="809625" y="1419225"/>
                    </a:cubicBezTo>
                    <a:cubicBezTo>
                      <a:pt x="798417" y="1426697"/>
                      <a:pt x="792825" y="1441258"/>
                      <a:pt x="781050" y="1447800"/>
                    </a:cubicBezTo>
                    <a:cubicBezTo>
                      <a:pt x="763497" y="1457552"/>
                      <a:pt x="742950" y="1460500"/>
                      <a:pt x="723900" y="1466850"/>
                    </a:cubicBezTo>
                    <a:lnTo>
                      <a:pt x="695325" y="1476375"/>
                    </a:lnTo>
                    <a:cubicBezTo>
                      <a:pt x="685800" y="1479550"/>
                      <a:pt x="676689" y="1484480"/>
                      <a:pt x="666750" y="1485900"/>
                    </a:cubicBezTo>
                    <a:lnTo>
                      <a:pt x="600075" y="1495425"/>
                    </a:lnTo>
                    <a:cubicBezTo>
                      <a:pt x="590550" y="1498600"/>
                      <a:pt x="581154" y="1502192"/>
                      <a:pt x="571500" y="1504950"/>
                    </a:cubicBezTo>
                    <a:cubicBezTo>
                      <a:pt x="558913" y="1508546"/>
                      <a:pt x="545432" y="1509318"/>
                      <a:pt x="533400" y="1514475"/>
                    </a:cubicBezTo>
                    <a:cubicBezTo>
                      <a:pt x="522878" y="1518984"/>
                      <a:pt x="515544" y="1529505"/>
                      <a:pt x="504825" y="1533525"/>
                    </a:cubicBezTo>
                    <a:cubicBezTo>
                      <a:pt x="489666" y="1539209"/>
                      <a:pt x="472819" y="1538790"/>
                      <a:pt x="457200" y="1543050"/>
                    </a:cubicBezTo>
                    <a:cubicBezTo>
                      <a:pt x="437827" y="1548334"/>
                      <a:pt x="419100" y="1555750"/>
                      <a:pt x="400050" y="1562100"/>
                    </a:cubicBezTo>
                    <a:cubicBezTo>
                      <a:pt x="390525" y="1565275"/>
                      <a:pt x="381215" y="1569190"/>
                      <a:pt x="371475" y="1571625"/>
                    </a:cubicBezTo>
                    <a:cubicBezTo>
                      <a:pt x="358775" y="1574800"/>
                      <a:pt x="345914" y="1577388"/>
                      <a:pt x="333375" y="1581150"/>
                    </a:cubicBezTo>
                    <a:lnTo>
                      <a:pt x="247650" y="1609725"/>
                    </a:lnTo>
                    <a:lnTo>
                      <a:pt x="219075" y="1619250"/>
                    </a:lnTo>
                    <a:cubicBezTo>
                      <a:pt x="209550" y="1622425"/>
                      <a:pt x="200240" y="1626340"/>
                      <a:pt x="190500" y="1628775"/>
                    </a:cubicBezTo>
                    <a:cubicBezTo>
                      <a:pt x="177800" y="1631950"/>
                      <a:pt x="164939" y="1634538"/>
                      <a:pt x="152400" y="1638300"/>
                    </a:cubicBezTo>
                    <a:cubicBezTo>
                      <a:pt x="133166" y="1644070"/>
                      <a:pt x="111958" y="1646211"/>
                      <a:pt x="95250" y="1657350"/>
                    </a:cubicBezTo>
                    <a:cubicBezTo>
                      <a:pt x="52684" y="1685727"/>
                      <a:pt x="49761" y="1694916"/>
                      <a:pt x="9525" y="1704975"/>
                    </a:cubicBezTo>
                    <a:cubicBezTo>
                      <a:pt x="6445" y="1705745"/>
                      <a:pt x="1587" y="1704975"/>
                      <a:pt x="0" y="1704975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solidFill>
                    <a:srgbClr val="C00000"/>
                  </a:solidFill>
                  <a:latin typeface="Arial Narrow" panose="020B0606020202030204" pitchFamily="34" charset="0"/>
                </a:endParaRPr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-2019300" y="4953000"/>
                <a:ext cx="2990850" cy="1736750"/>
                <a:chOff x="1019175" y="4740250"/>
                <a:chExt cx="2990850" cy="1736750"/>
              </a:xfrm>
            </p:grpSpPr>
            <p:sp>
              <p:nvSpPr>
                <p:cNvPr id="30" name="Freeform 29"/>
                <p:cNvSpPr/>
                <p:nvPr/>
              </p:nvSpPr>
              <p:spPr>
                <a:xfrm>
                  <a:off x="1019175" y="4740250"/>
                  <a:ext cx="2990850" cy="1708175"/>
                </a:xfrm>
                <a:custGeom>
                  <a:avLst/>
                  <a:gdLst>
                    <a:gd name="connsiteX0" fmla="*/ 0 w 2990850"/>
                    <a:gd name="connsiteY0" fmla="*/ 1708175 h 1708175"/>
                    <a:gd name="connsiteX1" fmla="*/ 304800 w 2990850"/>
                    <a:gd name="connsiteY1" fmla="*/ 1127150 h 1708175"/>
                    <a:gd name="connsiteX2" fmla="*/ 514350 w 2990850"/>
                    <a:gd name="connsiteY2" fmla="*/ 898550 h 1708175"/>
                    <a:gd name="connsiteX3" fmla="*/ 723900 w 2990850"/>
                    <a:gd name="connsiteY3" fmla="*/ 746150 h 1708175"/>
                    <a:gd name="connsiteX4" fmla="*/ 1000125 w 2990850"/>
                    <a:gd name="connsiteY4" fmla="*/ 527075 h 1708175"/>
                    <a:gd name="connsiteX5" fmla="*/ 1457325 w 2990850"/>
                    <a:gd name="connsiteY5" fmla="*/ 298475 h 1708175"/>
                    <a:gd name="connsiteX6" fmla="*/ 1885950 w 2990850"/>
                    <a:gd name="connsiteY6" fmla="*/ 174650 h 1708175"/>
                    <a:gd name="connsiteX7" fmla="*/ 2286000 w 2990850"/>
                    <a:gd name="connsiteY7" fmla="*/ 98450 h 1708175"/>
                    <a:gd name="connsiteX8" fmla="*/ 2752725 w 2990850"/>
                    <a:gd name="connsiteY8" fmla="*/ 3200 h 1708175"/>
                    <a:gd name="connsiteX9" fmla="*/ 2990850 w 2990850"/>
                    <a:gd name="connsiteY9" fmla="*/ 31775 h 17081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990850" h="1708175">
                      <a:moveTo>
                        <a:pt x="0" y="1708175"/>
                      </a:moveTo>
                      <a:cubicBezTo>
                        <a:pt x="109537" y="1485131"/>
                        <a:pt x="219075" y="1262087"/>
                        <a:pt x="304800" y="1127150"/>
                      </a:cubicBezTo>
                      <a:cubicBezTo>
                        <a:pt x="390525" y="992212"/>
                        <a:pt x="444500" y="962050"/>
                        <a:pt x="514350" y="898550"/>
                      </a:cubicBezTo>
                      <a:cubicBezTo>
                        <a:pt x="584200" y="835050"/>
                        <a:pt x="642938" y="808062"/>
                        <a:pt x="723900" y="746150"/>
                      </a:cubicBezTo>
                      <a:cubicBezTo>
                        <a:pt x="804862" y="684238"/>
                        <a:pt x="877888" y="601687"/>
                        <a:pt x="1000125" y="527075"/>
                      </a:cubicBezTo>
                      <a:cubicBezTo>
                        <a:pt x="1122363" y="452462"/>
                        <a:pt x="1309688" y="357212"/>
                        <a:pt x="1457325" y="298475"/>
                      </a:cubicBezTo>
                      <a:cubicBezTo>
                        <a:pt x="1604962" y="239738"/>
                        <a:pt x="1747838" y="207987"/>
                        <a:pt x="1885950" y="174650"/>
                      </a:cubicBezTo>
                      <a:cubicBezTo>
                        <a:pt x="2024062" y="141313"/>
                        <a:pt x="2286000" y="98450"/>
                        <a:pt x="2286000" y="98450"/>
                      </a:cubicBezTo>
                      <a:cubicBezTo>
                        <a:pt x="2430462" y="69875"/>
                        <a:pt x="2635250" y="14312"/>
                        <a:pt x="2752725" y="3200"/>
                      </a:cubicBezTo>
                      <a:cubicBezTo>
                        <a:pt x="2870200" y="-7912"/>
                        <a:pt x="2930525" y="11931"/>
                        <a:pt x="2990850" y="31775"/>
                      </a:cubicBezTo>
                    </a:path>
                  </a:pathLst>
                </a:custGeom>
                <a:noFill/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>
                  <a:off x="1062805" y="4875884"/>
                  <a:ext cx="2914650" cy="1601116"/>
                </a:xfrm>
                <a:custGeom>
                  <a:avLst/>
                  <a:gdLst>
                    <a:gd name="connsiteX0" fmla="*/ 0 w 2914650"/>
                    <a:gd name="connsiteY0" fmla="*/ 1601116 h 1601116"/>
                    <a:gd name="connsiteX1" fmla="*/ 219075 w 2914650"/>
                    <a:gd name="connsiteY1" fmla="*/ 1563016 h 1601116"/>
                    <a:gd name="connsiteX2" fmla="*/ 409575 w 2914650"/>
                    <a:gd name="connsiteY2" fmla="*/ 1524916 h 1601116"/>
                    <a:gd name="connsiteX3" fmla="*/ 609600 w 2914650"/>
                    <a:gd name="connsiteY3" fmla="*/ 1467766 h 1601116"/>
                    <a:gd name="connsiteX4" fmla="*/ 857250 w 2914650"/>
                    <a:gd name="connsiteY4" fmla="*/ 1362991 h 1601116"/>
                    <a:gd name="connsiteX5" fmla="*/ 1104900 w 2914650"/>
                    <a:gd name="connsiteY5" fmla="*/ 1229641 h 1601116"/>
                    <a:gd name="connsiteX6" fmla="*/ 1266825 w 2914650"/>
                    <a:gd name="connsiteY6" fmla="*/ 1096291 h 1601116"/>
                    <a:gd name="connsiteX7" fmla="*/ 1419225 w 2914650"/>
                    <a:gd name="connsiteY7" fmla="*/ 915316 h 1601116"/>
                    <a:gd name="connsiteX8" fmla="*/ 1562100 w 2914650"/>
                    <a:gd name="connsiteY8" fmla="*/ 743866 h 1601116"/>
                    <a:gd name="connsiteX9" fmla="*/ 1704975 w 2914650"/>
                    <a:gd name="connsiteY9" fmla="*/ 572416 h 1601116"/>
                    <a:gd name="connsiteX10" fmla="*/ 1847850 w 2914650"/>
                    <a:gd name="connsiteY10" fmla="*/ 420016 h 1601116"/>
                    <a:gd name="connsiteX11" fmla="*/ 2019300 w 2914650"/>
                    <a:gd name="connsiteY11" fmla="*/ 296191 h 1601116"/>
                    <a:gd name="connsiteX12" fmla="*/ 2171700 w 2914650"/>
                    <a:gd name="connsiteY12" fmla="*/ 172366 h 1601116"/>
                    <a:gd name="connsiteX13" fmla="*/ 2333625 w 2914650"/>
                    <a:gd name="connsiteY13" fmla="*/ 86641 h 1601116"/>
                    <a:gd name="connsiteX14" fmla="*/ 2505075 w 2914650"/>
                    <a:gd name="connsiteY14" fmla="*/ 48541 h 1601116"/>
                    <a:gd name="connsiteX15" fmla="*/ 2657475 w 2914650"/>
                    <a:gd name="connsiteY15" fmla="*/ 10441 h 1601116"/>
                    <a:gd name="connsiteX16" fmla="*/ 2771775 w 2914650"/>
                    <a:gd name="connsiteY16" fmla="*/ 10441 h 1601116"/>
                    <a:gd name="connsiteX17" fmla="*/ 2857500 w 2914650"/>
                    <a:gd name="connsiteY17" fmla="*/ 916 h 1601116"/>
                    <a:gd name="connsiteX18" fmla="*/ 2914650 w 2914650"/>
                    <a:gd name="connsiteY18" fmla="*/ 916 h 16011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914650" h="1601116">
                      <a:moveTo>
                        <a:pt x="0" y="1601116"/>
                      </a:moveTo>
                      <a:lnTo>
                        <a:pt x="219075" y="1563016"/>
                      </a:lnTo>
                      <a:cubicBezTo>
                        <a:pt x="287338" y="1550316"/>
                        <a:pt x="344488" y="1540791"/>
                        <a:pt x="409575" y="1524916"/>
                      </a:cubicBezTo>
                      <a:cubicBezTo>
                        <a:pt x="474662" y="1509041"/>
                        <a:pt x="534988" y="1494753"/>
                        <a:pt x="609600" y="1467766"/>
                      </a:cubicBezTo>
                      <a:cubicBezTo>
                        <a:pt x="684213" y="1440778"/>
                        <a:pt x="774700" y="1402678"/>
                        <a:pt x="857250" y="1362991"/>
                      </a:cubicBezTo>
                      <a:cubicBezTo>
                        <a:pt x="939800" y="1323304"/>
                        <a:pt x="1036637" y="1274091"/>
                        <a:pt x="1104900" y="1229641"/>
                      </a:cubicBezTo>
                      <a:cubicBezTo>
                        <a:pt x="1173163" y="1185191"/>
                        <a:pt x="1214438" y="1148678"/>
                        <a:pt x="1266825" y="1096291"/>
                      </a:cubicBezTo>
                      <a:cubicBezTo>
                        <a:pt x="1319212" y="1043904"/>
                        <a:pt x="1419225" y="915316"/>
                        <a:pt x="1419225" y="915316"/>
                      </a:cubicBezTo>
                      <a:lnTo>
                        <a:pt x="1562100" y="743866"/>
                      </a:lnTo>
                      <a:cubicBezTo>
                        <a:pt x="1609725" y="686716"/>
                        <a:pt x="1657350" y="626391"/>
                        <a:pt x="1704975" y="572416"/>
                      </a:cubicBezTo>
                      <a:cubicBezTo>
                        <a:pt x="1752600" y="518441"/>
                        <a:pt x="1795463" y="466053"/>
                        <a:pt x="1847850" y="420016"/>
                      </a:cubicBezTo>
                      <a:cubicBezTo>
                        <a:pt x="1900237" y="373979"/>
                        <a:pt x="1965325" y="337466"/>
                        <a:pt x="2019300" y="296191"/>
                      </a:cubicBezTo>
                      <a:cubicBezTo>
                        <a:pt x="2073275" y="254916"/>
                        <a:pt x="2119313" y="207291"/>
                        <a:pt x="2171700" y="172366"/>
                      </a:cubicBezTo>
                      <a:cubicBezTo>
                        <a:pt x="2224088" y="137441"/>
                        <a:pt x="2278063" y="107278"/>
                        <a:pt x="2333625" y="86641"/>
                      </a:cubicBezTo>
                      <a:cubicBezTo>
                        <a:pt x="2389188" y="66003"/>
                        <a:pt x="2451100" y="61241"/>
                        <a:pt x="2505075" y="48541"/>
                      </a:cubicBezTo>
                      <a:cubicBezTo>
                        <a:pt x="2559050" y="35841"/>
                        <a:pt x="2613025" y="16791"/>
                        <a:pt x="2657475" y="10441"/>
                      </a:cubicBezTo>
                      <a:cubicBezTo>
                        <a:pt x="2701925" y="4091"/>
                        <a:pt x="2738438" y="12028"/>
                        <a:pt x="2771775" y="10441"/>
                      </a:cubicBezTo>
                      <a:cubicBezTo>
                        <a:pt x="2805112" y="8854"/>
                        <a:pt x="2833687" y="2504"/>
                        <a:pt x="2857500" y="916"/>
                      </a:cubicBezTo>
                      <a:cubicBezTo>
                        <a:pt x="2881313" y="-672"/>
                        <a:pt x="2897981" y="122"/>
                        <a:pt x="2914650" y="916"/>
                      </a:cubicBezTo>
                    </a:path>
                  </a:pathLst>
                </a:custGeom>
                <a:noFill/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8" name="Rectangle 37"/>
            <p:cNvSpPr/>
            <p:nvPr/>
          </p:nvSpPr>
          <p:spPr>
            <a:xfrm rot="19334507">
              <a:off x="1274050" y="6162146"/>
              <a:ext cx="166904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latin typeface="Arial Narrow" panose="020B0606020202030204" pitchFamily="34" charset="0"/>
                </a:rPr>
                <a:t>Potential N Loss</a:t>
              </a:r>
            </a:p>
          </p:txBody>
        </p:sp>
      </p:grpSp>
      <p:pic>
        <p:nvPicPr>
          <p:cNvPr id="7174" name="Picture 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673" t="27360" r="29600" b="12707"/>
          <a:stretch/>
        </p:blipFill>
        <p:spPr bwMode="auto">
          <a:xfrm>
            <a:off x="800100" y="2980710"/>
            <a:ext cx="3848100" cy="3075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1600200"/>
          </a:xfrm>
        </p:spPr>
        <p:txBody>
          <a:bodyPr anchor="ctr" anchorCtr="0"/>
          <a:lstStyle/>
          <a:p>
            <a:pPr>
              <a:lnSpc>
                <a:spcPts val="4000"/>
              </a:lnSpc>
            </a:pPr>
            <a:r>
              <a:rPr lang="en-US" sz="3600" b="1" dirty="0" smtClean="0"/>
              <a:t>Challenges to Synchronize Plant Available </a:t>
            </a:r>
            <a:r>
              <a:rPr lang="en-US" sz="3600" b="1" dirty="0"/>
              <a:t>N </a:t>
            </a:r>
            <a:r>
              <a:rPr lang="en-US" sz="3600" b="1" dirty="0" smtClean="0"/>
              <a:t>with Crop N Demand</a:t>
            </a:r>
            <a:endParaRPr lang="en-US" sz="3600" b="1" dirty="0"/>
          </a:p>
        </p:txBody>
      </p:sp>
      <p:sp>
        <p:nvSpPr>
          <p:cNvPr id="7" name="Freeform 6"/>
          <p:cNvSpPr/>
          <p:nvPr/>
        </p:nvSpPr>
        <p:spPr>
          <a:xfrm>
            <a:off x="5038725" y="3664066"/>
            <a:ext cx="2914650" cy="1601116"/>
          </a:xfrm>
          <a:custGeom>
            <a:avLst/>
            <a:gdLst>
              <a:gd name="connsiteX0" fmla="*/ 0 w 2914650"/>
              <a:gd name="connsiteY0" fmla="*/ 1601116 h 1601116"/>
              <a:gd name="connsiteX1" fmla="*/ 219075 w 2914650"/>
              <a:gd name="connsiteY1" fmla="*/ 1563016 h 1601116"/>
              <a:gd name="connsiteX2" fmla="*/ 409575 w 2914650"/>
              <a:gd name="connsiteY2" fmla="*/ 1524916 h 1601116"/>
              <a:gd name="connsiteX3" fmla="*/ 609600 w 2914650"/>
              <a:gd name="connsiteY3" fmla="*/ 1467766 h 1601116"/>
              <a:gd name="connsiteX4" fmla="*/ 857250 w 2914650"/>
              <a:gd name="connsiteY4" fmla="*/ 1362991 h 1601116"/>
              <a:gd name="connsiteX5" fmla="*/ 1104900 w 2914650"/>
              <a:gd name="connsiteY5" fmla="*/ 1229641 h 1601116"/>
              <a:gd name="connsiteX6" fmla="*/ 1266825 w 2914650"/>
              <a:gd name="connsiteY6" fmla="*/ 1096291 h 1601116"/>
              <a:gd name="connsiteX7" fmla="*/ 1419225 w 2914650"/>
              <a:gd name="connsiteY7" fmla="*/ 915316 h 1601116"/>
              <a:gd name="connsiteX8" fmla="*/ 1562100 w 2914650"/>
              <a:gd name="connsiteY8" fmla="*/ 743866 h 1601116"/>
              <a:gd name="connsiteX9" fmla="*/ 1704975 w 2914650"/>
              <a:gd name="connsiteY9" fmla="*/ 572416 h 1601116"/>
              <a:gd name="connsiteX10" fmla="*/ 1847850 w 2914650"/>
              <a:gd name="connsiteY10" fmla="*/ 420016 h 1601116"/>
              <a:gd name="connsiteX11" fmla="*/ 2019300 w 2914650"/>
              <a:gd name="connsiteY11" fmla="*/ 296191 h 1601116"/>
              <a:gd name="connsiteX12" fmla="*/ 2171700 w 2914650"/>
              <a:gd name="connsiteY12" fmla="*/ 172366 h 1601116"/>
              <a:gd name="connsiteX13" fmla="*/ 2333625 w 2914650"/>
              <a:gd name="connsiteY13" fmla="*/ 86641 h 1601116"/>
              <a:gd name="connsiteX14" fmla="*/ 2505075 w 2914650"/>
              <a:gd name="connsiteY14" fmla="*/ 48541 h 1601116"/>
              <a:gd name="connsiteX15" fmla="*/ 2657475 w 2914650"/>
              <a:gd name="connsiteY15" fmla="*/ 10441 h 1601116"/>
              <a:gd name="connsiteX16" fmla="*/ 2771775 w 2914650"/>
              <a:gd name="connsiteY16" fmla="*/ 10441 h 1601116"/>
              <a:gd name="connsiteX17" fmla="*/ 2857500 w 2914650"/>
              <a:gd name="connsiteY17" fmla="*/ 916 h 1601116"/>
              <a:gd name="connsiteX18" fmla="*/ 2914650 w 2914650"/>
              <a:gd name="connsiteY18" fmla="*/ 916 h 160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914650" h="1601116">
                <a:moveTo>
                  <a:pt x="0" y="1601116"/>
                </a:moveTo>
                <a:lnTo>
                  <a:pt x="219075" y="1563016"/>
                </a:lnTo>
                <a:cubicBezTo>
                  <a:pt x="287338" y="1550316"/>
                  <a:pt x="344488" y="1540791"/>
                  <a:pt x="409575" y="1524916"/>
                </a:cubicBezTo>
                <a:cubicBezTo>
                  <a:pt x="474662" y="1509041"/>
                  <a:pt x="534988" y="1494753"/>
                  <a:pt x="609600" y="1467766"/>
                </a:cubicBezTo>
                <a:cubicBezTo>
                  <a:pt x="684213" y="1440778"/>
                  <a:pt x="774700" y="1402678"/>
                  <a:pt x="857250" y="1362991"/>
                </a:cubicBezTo>
                <a:cubicBezTo>
                  <a:pt x="939800" y="1323304"/>
                  <a:pt x="1036637" y="1274091"/>
                  <a:pt x="1104900" y="1229641"/>
                </a:cubicBezTo>
                <a:cubicBezTo>
                  <a:pt x="1173163" y="1185191"/>
                  <a:pt x="1214438" y="1148678"/>
                  <a:pt x="1266825" y="1096291"/>
                </a:cubicBezTo>
                <a:cubicBezTo>
                  <a:pt x="1319212" y="1043904"/>
                  <a:pt x="1419225" y="915316"/>
                  <a:pt x="1419225" y="915316"/>
                </a:cubicBezTo>
                <a:lnTo>
                  <a:pt x="1562100" y="743866"/>
                </a:lnTo>
                <a:cubicBezTo>
                  <a:pt x="1609725" y="686716"/>
                  <a:pt x="1657350" y="626391"/>
                  <a:pt x="1704975" y="572416"/>
                </a:cubicBezTo>
                <a:cubicBezTo>
                  <a:pt x="1752600" y="518441"/>
                  <a:pt x="1795463" y="466053"/>
                  <a:pt x="1847850" y="420016"/>
                </a:cubicBezTo>
                <a:cubicBezTo>
                  <a:pt x="1900237" y="373979"/>
                  <a:pt x="1965325" y="337466"/>
                  <a:pt x="2019300" y="296191"/>
                </a:cubicBezTo>
                <a:cubicBezTo>
                  <a:pt x="2073275" y="254916"/>
                  <a:pt x="2119313" y="207291"/>
                  <a:pt x="2171700" y="172366"/>
                </a:cubicBezTo>
                <a:cubicBezTo>
                  <a:pt x="2224088" y="137441"/>
                  <a:pt x="2278063" y="107278"/>
                  <a:pt x="2333625" y="86641"/>
                </a:cubicBezTo>
                <a:cubicBezTo>
                  <a:pt x="2389188" y="66003"/>
                  <a:pt x="2451100" y="61241"/>
                  <a:pt x="2505075" y="48541"/>
                </a:cubicBezTo>
                <a:cubicBezTo>
                  <a:pt x="2559050" y="35841"/>
                  <a:pt x="2613025" y="16791"/>
                  <a:pt x="2657475" y="10441"/>
                </a:cubicBezTo>
                <a:cubicBezTo>
                  <a:pt x="2701925" y="4091"/>
                  <a:pt x="2738438" y="12028"/>
                  <a:pt x="2771775" y="10441"/>
                </a:cubicBezTo>
                <a:cubicBezTo>
                  <a:pt x="2805112" y="8854"/>
                  <a:pt x="2833687" y="2504"/>
                  <a:pt x="2857500" y="916"/>
                </a:cubicBezTo>
                <a:cubicBezTo>
                  <a:pt x="2881313" y="-672"/>
                  <a:pt x="2897981" y="122"/>
                  <a:pt x="2914650" y="916"/>
                </a:cubicBezTo>
              </a:path>
            </a:pathLst>
          </a:custGeom>
          <a:noFill/>
          <a:ln>
            <a:solidFill>
              <a:srgbClr val="171C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81125" y="2980710"/>
            <a:ext cx="3241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A. Rapid N release fertilizers</a:t>
            </a:r>
            <a:endParaRPr lang="en-US" b="1" dirty="0"/>
          </a:p>
        </p:txBody>
      </p:sp>
      <p:sp>
        <p:nvSpPr>
          <p:cNvPr id="19" name="Freeform 18"/>
          <p:cNvSpPr/>
          <p:nvPr/>
        </p:nvSpPr>
        <p:spPr>
          <a:xfrm>
            <a:off x="1419225" y="3693557"/>
            <a:ext cx="2914650" cy="1601116"/>
          </a:xfrm>
          <a:custGeom>
            <a:avLst/>
            <a:gdLst>
              <a:gd name="connsiteX0" fmla="*/ 0 w 2914650"/>
              <a:gd name="connsiteY0" fmla="*/ 1601116 h 1601116"/>
              <a:gd name="connsiteX1" fmla="*/ 219075 w 2914650"/>
              <a:gd name="connsiteY1" fmla="*/ 1563016 h 1601116"/>
              <a:gd name="connsiteX2" fmla="*/ 409575 w 2914650"/>
              <a:gd name="connsiteY2" fmla="*/ 1524916 h 1601116"/>
              <a:gd name="connsiteX3" fmla="*/ 609600 w 2914650"/>
              <a:gd name="connsiteY3" fmla="*/ 1467766 h 1601116"/>
              <a:gd name="connsiteX4" fmla="*/ 857250 w 2914650"/>
              <a:gd name="connsiteY4" fmla="*/ 1362991 h 1601116"/>
              <a:gd name="connsiteX5" fmla="*/ 1104900 w 2914650"/>
              <a:gd name="connsiteY5" fmla="*/ 1229641 h 1601116"/>
              <a:gd name="connsiteX6" fmla="*/ 1266825 w 2914650"/>
              <a:gd name="connsiteY6" fmla="*/ 1096291 h 1601116"/>
              <a:gd name="connsiteX7" fmla="*/ 1419225 w 2914650"/>
              <a:gd name="connsiteY7" fmla="*/ 915316 h 1601116"/>
              <a:gd name="connsiteX8" fmla="*/ 1562100 w 2914650"/>
              <a:gd name="connsiteY8" fmla="*/ 743866 h 1601116"/>
              <a:gd name="connsiteX9" fmla="*/ 1704975 w 2914650"/>
              <a:gd name="connsiteY9" fmla="*/ 572416 h 1601116"/>
              <a:gd name="connsiteX10" fmla="*/ 1847850 w 2914650"/>
              <a:gd name="connsiteY10" fmla="*/ 420016 h 1601116"/>
              <a:gd name="connsiteX11" fmla="*/ 2019300 w 2914650"/>
              <a:gd name="connsiteY11" fmla="*/ 296191 h 1601116"/>
              <a:gd name="connsiteX12" fmla="*/ 2171700 w 2914650"/>
              <a:gd name="connsiteY12" fmla="*/ 172366 h 1601116"/>
              <a:gd name="connsiteX13" fmla="*/ 2333625 w 2914650"/>
              <a:gd name="connsiteY13" fmla="*/ 86641 h 1601116"/>
              <a:gd name="connsiteX14" fmla="*/ 2505075 w 2914650"/>
              <a:gd name="connsiteY14" fmla="*/ 48541 h 1601116"/>
              <a:gd name="connsiteX15" fmla="*/ 2657475 w 2914650"/>
              <a:gd name="connsiteY15" fmla="*/ 10441 h 1601116"/>
              <a:gd name="connsiteX16" fmla="*/ 2771775 w 2914650"/>
              <a:gd name="connsiteY16" fmla="*/ 10441 h 1601116"/>
              <a:gd name="connsiteX17" fmla="*/ 2857500 w 2914650"/>
              <a:gd name="connsiteY17" fmla="*/ 916 h 1601116"/>
              <a:gd name="connsiteX18" fmla="*/ 2914650 w 2914650"/>
              <a:gd name="connsiteY18" fmla="*/ 916 h 160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914650" h="1601116">
                <a:moveTo>
                  <a:pt x="0" y="1601116"/>
                </a:moveTo>
                <a:lnTo>
                  <a:pt x="219075" y="1563016"/>
                </a:lnTo>
                <a:cubicBezTo>
                  <a:pt x="287338" y="1550316"/>
                  <a:pt x="344488" y="1540791"/>
                  <a:pt x="409575" y="1524916"/>
                </a:cubicBezTo>
                <a:cubicBezTo>
                  <a:pt x="474662" y="1509041"/>
                  <a:pt x="534988" y="1494753"/>
                  <a:pt x="609600" y="1467766"/>
                </a:cubicBezTo>
                <a:cubicBezTo>
                  <a:pt x="684213" y="1440778"/>
                  <a:pt x="774700" y="1402678"/>
                  <a:pt x="857250" y="1362991"/>
                </a:cubicBezTo>
                <a:cubicBezTo>
                  <a:pt x="939800" y="1323304"/>
                  <a:pt x="1036637" y="1274091"/>
                  <a:pt x="1104900" y="1229641"/>
                </a:cubicBezTo>
                <a:cubicBezTo>
                  <a:pt x="1173163" y="1185191"/>
                  <a:pt x="1214438" y="1148678"/>
                  <a:pt x="1266825" y="1096291"/>
                </a:cubicBezTo>
                <a:cubicBezTo>
                  <a:pt x="1319212" y="1043904"/>
                  <a:pt x="1419225" y="915316"/>
                  <a:pt x="1419225" y="915316"/>
                </a:cubicBezTo>
                <a:lnTo>
                  <a:pt x="1562100" y="743866"/>
                </a:lnTo>
                <a:cubicBezTo>
                  <a:pt x="1609725" y="686716"/>
                  <a:pt x="1657350" y="626391"/>
                  <a:pt x="1704975" y="572416"/>
                </a:cubicBezTo>
                <a:cubicBezTo>
                  <a:pt x="1752600" y="518441"/>
                  <a:pt x="1795463" y="466053"/>
                  <a:pt x="1847850" y="420016"/>
                </a:cubicBezTo>
                <a:cubicBezTo>
                  <a:pt x="1900237" y="373979"/>
                  <a:pt x="1965325" y="337466"/>
                  <a:pt x="2019300" y="296191"/>
                </a:cubicBezTo>
                <a:cubicBezTo>
                  <a:pt x="2073275" y="254916"/>
                  <a:pt x="2119313" y="207291"/>
                  <a:pt x="2171700" y="172366"/>
                </a:cubicBezTo>
                <a:cubicBezTo>
                  <a:pt x="2224088" y="137441"/>
                  <a:pt x="2278063" y="107278"/>
                  <a:pt x="2333625" y="86641"/>
                </a:cubicBezTo>
                <a:cubicBezTo>
                  <a:pt x="2389188" y="66003"/>
                  <a:pt x="2451100" y="61241"/>
                  <a:pt x="2505075" y="48541"/>
                </a:cubicBezTo>
                <a:cubicBezTo>
                  <a:pt x="2559050" y="35841"/>
                  <a:pt x="2613025" y="16791"/>
                  <a:pt x="2657475" y="10441"/>
                </a:cubicBezTo>
                <a:cubicBezTo>
                  <a:pt x="2701925" y="4091"/>
                  <a:pt x="2738438" y="12028"/>
                  <a:pt x="2771775" y="10441"/>
                </a:cubicBezTo>
                <a:cubicBezTo>
                  <a:pt x="2805112" y="8854"/>
                  <a:pt x="2833687" y="2504"/>
                  <a:pt x="2857500" y="916"/>
                </a:cubicBezTo>
                <a:cubicBezTo>
                  <a:pt x="2881313" y="-672"/>
                  <a:pt x="2897981" y="122"/>
                  <a:pt x="2914650" y="916"/>
                </a:cubicBezTo>
              </a:path>
            </a:pathLst>
          </a:custGeom>
          <a:noFill/>
          <a:ln>
            <a:solidFill>
              <a:srgbClr val="171C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924425" y="2971800"/>
            <a:ext cx="3113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B. Slow N release fertilizers</a:t>
            </a:r>
            <a:endParaRPr lang="en-US" b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1371600" y="3579257"/>
            <a:ext cx="2990850" cy="1708175"/>
            <a:chOff x="981075" y="3086100"/>
            <a:chExt cx="2990850" cy="1708175"/>
          </a:xfrm>
        </p:grpSpPr>
        <p:sp>
          <p:nvSpPr>
            <p:cNvPr id="4" name="Freeform 3"/>
            <p:cNvSpPr/>
            <p:nvPr/>
          </p:nvSpPr>
          <p:spPr>
            <a:xfrm>
              <a:off x="981075" y="3086100"/>
              <a:ext cx="2990850" cy="1708175"/>
            </a:xfrm>
            <a:custGeom>
              <a:avLst/>
              <a:gdLst>
                <a:gd name="connsiteX0" fmla="*/ 0 w 2990850"/>
                <a:gd name="connsiteY0" fmla="*/ 1708175 h 1708175"/>
                <a:gd name="connsiteX1" fmla="*/ 304800 w 2990850"/>
                <a:gd name="connsiteY1" fmla="*/ 1127150 h 1708175"/>
                <a:gd name="connsiteX2" fmla="*/ 514350 w 2990850"/>
                <a:gd name="connsiteY2" fmla="*/ 898550 h 1708175"/>
                <a:gd name="connsiteX3" fmla="*/ 723900 w 2990850"/>
                <a:gd name="connsiteY3" fmla="*/ 746150 h 1708175"/>
                <a:gd name="connsiteX4" fmla="*/ 1000125 w 2990850"/>
                <a:gd name="connsiteY4" fmla="*/ 527075 h 1708175"/>
                <a:gd name="connsiteX5" fmla="*/ 1457325 w 2990850"/>
                <a:gd name="connsiteY5" fmla="*/ 298475 h 1708175"/>
                <a:gd name="connsiteX6" fmla="*/ 1885950 w 2990850"/>
                <a:gd name="connsiteY6" fmla="*/ 174650 h 1708175"/>
                <a:gd name="connsiteX7" fmla="*/ 2286000 w 2990850"/>
                <a:gd name="connsiteY7" fmla="*/ 98450 h 1708175"/>
                <a:gd name="connsiteX8" fmla="*/ 2752725 w 2990850"/>
                <a:gd name="connsiteY8" fmla="*/ 3200 h 1708175"/>
                <a:gd name="connsiteX9" fmla="*/ 2990850 w 2990850"/>
                <a:gd name="connsiteY9" fmla="*/ 31775 h 1708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90850" h="1708175">
                  <a:moveTo>
                    <a:pt x="0" y="1708175"/>
                  </a:moveTo>
                  <a:cubicBezTo>
                    <a:pt x="109537" y="1485131"/>
                    <a:pt x="219075" y="1262087"/>
                    <a:pt x="304800" y="1127150"/>
                  </a:cubicBezTo>
                  <a:cubicBezTo>
                    <a:pt x="390525" y="992212"/>
                    <a:pt x="444500" y="962050"/>
                    <a:pt x="514350" y="898550"/>
                  </a:cubicBezTo>
                  <a:cubicBezTo>
                    <a:pt x="584200" y="835050"/>
                    <a:pt x="642938" y="808062"/>
                    <a:pt x="723900" y="746150"/>
                  </a:cubicBezTo>
                  <a:cubicBezTo>
                    <a:pt x="804862" y="684238"/>
                    <a:pt x="877888" y="601687"/>
                    <a:pt x="1000125" y="527075"/>
                  </a:cubicBezTo>
                  <a:cubicBezTo>
                    <a:pt x="1122363" y="452462"/>
                    <a:pt x="1309688" y="357212"/>
                    <a:pt x="1457325" y="298475"/>
                  </a:cubicBezTo>
                  <a:cubicBezTo>
                    <a:pt x="1604962" y="239738"/>
                    <a:pt x="1747838" y="207987"/>
                    <a:pt x="1885950" y="174650"/>
                  </a:cubicBezTo>
                  <a:cubicBezTo>
                    <a:pt x="2024062" y="141313"/>
                    <a:pt x="2286000" y="98450"/>
                    <a:pt x="2286000" y="98450"/>
                  </a:cubicBezTo>
                  <a:cubicBezTo>
                    <a:pt x="2430462" y="69875"/>
                    <a:pt x="2635250" y="14312"/>
                    <a:pt x="2752725" y="3200"/>
                  </a:cubicBezTo>
                  <a:cubicBezTo>
                    <a:pt x="2870200" y="-7912"/>
                    <a:pt x="2930525" y="11931"/>
                    <a:pt x="2990850" y="31775"/>
                  </a:cubicBez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 rot="19593681">
              <a:off x="1560317" y="3324225"/>
              <a:ext cx="5699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Arial Narrow" panose="020B0606020202030204" pitchFamily="34" charset="0"/>
                </a:rPr>
                <a:t>PAN</a:t>
              </a:r>
              <a:endParaRPr lang="en-US" b="1" dirty="0">
                <a:solidFill>
                  <a:srgbClr val="C00000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 rot="19027421">
            <a:off x="2529891" y="4219792"/>
            <a:ext cx="159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71CF5"/>
                </a:solidFill>
                <a:latin typeface="Arial Narrow" panose="020B0606020202030204" pitchFamily="34" charset="0"/>
              </a:rPr>
              <a:t>Crop N demand</a:t>
            </a:r>
            <a:endParaRPr lang="en-US" b="1" dirty="0">
              <a:solidFill>
                <a:srgbClr val="171CF5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19027421">
            <a:off x="5777916" y="3981667"/>
            <a:ext cx="159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71CF5"/>
                </a:solidFill>
                <a:latin typeface="Arial Narrow" panose="020B0606020202030204" pitchFamily="34" charset="0"/>
              </a:rPr>
              <a:t>Crop N demand</a:t>
            </a:r>
            <a:endParaRPr lang="en-US" b="1" dirty="0">
              <a:solidFill>
                <a:srgbClr val="171CF5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981575" y="3645932"/>
            <a:ext cx="2992649" cy="1647825"/>
            <a:chOff x="4857750" y="3533775"/>
            <a:chExt cx="2992649" cy="1647825"/>
          </a:xfrm>
        </p:grpSpPr>
        <p:sp>
          <p:nvSpPr>
            <p:cNvPr id="8" name="Freeform 7"/>
            <p:cNvSpPr/>
            <p:nvPr/>
          </p:nvSpPr>
          <p:spPr>
            <a:xfrm>
              <a:off x="4857750" y="3533775"/>
              <a:ext cx="2992649" cy="1647825"/>
            </a:xfrm>
            <a:custGeom>
              <a:avLst/>
              <a:gdLst>
                <a:gd name="connsiteX0" fmla="*/ 0 w 2992649"/>
                <a:gd name="connsiteY0" fmla="*/ 1647825 h 1647825"/>
                <a:gd name="connsiteX1" fmla="*/ 285750 w 2992649"/>
                <a:gd name="connsiteY1" fmla="*/ 1638300 h 1647825"/>
                <a:gd name="connsiteX2" fmla="*/ 523875 w 2992649"/>
                <a:gd name="connsiteY2" fmla="*/ 1619250 h 1647825"/>
                <a:gd name="connsiteX3" fmla="*/ 771525 w 2992649"/>
                <a:gd name="connsiteY3" fmla="*/ 1590675 h 1647825"/>
                <a:gd name="connsiteX4" fmla="*/ 1019175 w 2992649"/>
                <a:gd name="connsiteY4" fmla="*/ 1552575 h 1647825"/>
                <a:gd name="connsiteX5" fmla="*/ 1257300 w 2992649"/>
                <a:gd name="connsiteY5" fmla="*/ 1514475 h 1647825"/>
                <a:gd name="connsiteX6" fmla="*/ 1485900 w 2992649"/>
                <a:gd name="connsiteY6" fmla="*/ 1438275 h 1647825"/>
                <a:gd name="connsiteX7" fmla="*/ 1676400 w 2992649"/>
                <a:gd name="connsiteY7" fmla="*/ 1362075 h 1647825"/>
                <a:gd name="connsiteX8" fmla="*/ 1847850 w 2992649"/>
                <a:gd name="connsiteY8" fmla="*/ 1285875 h 1647825"/>
                <a:gd name="connsiteX9" fmla="*/ 2286000 w 2992649"/>
                <a:gd name="connsiteY9" fmla="*/ 971550 h 1647825"/>
                <a:gd name="connsiteX10" fmla="*/ 2505075 w 2992649"/>
                <a:gd name="connsiteY10" fmla="*/ 723900 h 1647825"/>
                <a:gd name="connsiteX11" fmla="*/ 2628900 w 2992649"/>
                <a:gd name="connsiteY11" fmla="*/ 590550 h 1647825"/>
                <a:gd name="connsiteX12" fmla="*/ 2724150 w 2992649"/>
                <a:gd name="connsiteY12" fmla="*/ 447675 h 1647825"/>
                <a:gd name="connsiteX13" fmla="*/ 2838450 w 2992649"/>
                <a:gd name="connsiteY13" fmla="*/ 276225 h 1647825"/>
                <a:gd name="connsiteX14" fmla="*/ 2905125 w 2992649"/>
                <a:gd name="connsiteY14" fmla="*/ 142875 h 1647825"/>
                <a:gd name="connsiteX15" fmla="*/ 2981325 w 2992649"/>
                <a:gd name="connsiteY15" fmla="*/ 28575 h 1647825"/>
                <a:gd name="connsiteX16" fmla="*/ 2990850 w 2992649"/>
                <a:gd name="connsiteY16" fmla="*/ 0 h 1647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992649" h="1647825">
                  <a:moveTo>
                    <a:pt x="0" y="1647825"/>
                  </a:moveTo>
                  <a:lnTo>
                    <a:pt x="285750" y="1638300"/>
                  </a:lnTo>
                  <a:cubicBezTo>
                    <a:pt x="373062" y="1633538"/>
                    <a:pt x="442913" y="1627187"/>
                    <a:pt x="523875" y="1619250"/>
                  </a:cubicBezTo>
                  <a:cubicBezTo>
                    <a:pt x="604837" y="1611313"/>
                    <a:pt x="688975" y="1601787"/>
                    <a:pt x="771525" y="1590675"/>
                  </a:cubicBezTo>
                  <a:cubicBezTo>
                    <a:pt x="854075" y="1579563"/>
                    <a:pt x="1019175" y="1552575"/>
                    <a:pt x="1019175" y="1552575"/>
                  </a:cubicBezTo>
                  <a:cubicBezTo>
                    <a:pt x="1100138" y="1539875"/>
                    <a:pt x="1179513" y="1533525"/>
                    <a:pt x="1257300" y="1514475"/>
                  </a:cubicBezTo>
                  <a:cubicBezTo>
                    <a:pt x="1335087" y="1495425"/>
                    <a:pt x="1416050" y="1463675"/>
                    <a:pt x="1485900" y="1438275"/>
                  </a:cubicBezTo>
                  <a:cubicBezTo>
                    <a:pt x="1555750" y="1412875"/>
                    <a:pt x="1616075" y="1387475"/>
                    <a:pt x="1676400" y="1362075"/>
                  </a:cubicBezTo>
                  <a:cubicBezTo>
                    <a:pt x="1736725" y="1336675"/>
                    <a:pt x="1746250" y="1350962"/>
                    <a:pt x="1847850" y="1285875"/>
                  </a:cubicBezTo>
                  <a:cubicBezTo>
                    <a:pt x="1949450" y="1220787"/>
                    <a:pt x="2176463" y="1065212"/>
                    <a:pt x="2286000" y="971550"/>
                  </a:cubicBezTo>
                  <a:cubicBezTo>
                    <a:pt x="2395538" y="877887"/>
                    <a:pt x="2447925" y="787400"/>
                    <a:pt x="2505075" y="723900"/>
                  </a:cubicBezTo>
                  <a:cubicBezTo>
                    <a:pt x="2562225" y="660400"/>
                    <a:pt x="2592388" y="636587"/>
                    <a:pt x="2628900" y="590550"/>
                  </a:cubicBezTo>
                  <a:cubicBezTo>
                    <a:pt x="2665412" y="544513"/>
                    <a:pt x="2724150" y="447675"/>
                    <a:pt x="2724150" y="447675"/>
                  </a:cubicBezTo>
                  <a:cubicBezTo>
                    <a:pt x="2759075" y="395287"/>
                    <a:pt x="2808288" y="327025"/>
                    <a:pt x="2838450" y="276225"/>
                  </a:cubicBezTo>
                  <a:cubicBezTo>
                    <a:pt x="2868612" y="225425"/>
                    <a:pt x="2881313" y="184150"/>
                    <a:pt x="2905125" y="142875"/>
                  </a:cubicBezTo>
                  <a:cubicBezTo>
                    <a:pt x="2928937" y="101600"/>
                    <a:pt x="2967038" y="52387"/>
                    <a:pt x="2981325" y="28575"/>
                  </a:cubicBezTo>
                  <a:cubicBezTo>
                    <a:pt x="2995612" y="4763"/>
                    <a:pt x="2993231" y="2381"/>
                    <a:pt x="2990850" y="0"/>
                  </a:cubicBez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 rot="18827046">
              <a:off x="7082594" y="4347214"/>
              <a:ext cx="5699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Arial Narrow" panose="020B0606020202030204" pitchFamily="34" charset="0"/>
                </a:rPr>
                <a:t>PAN</a:t>
              </a:r>
              <a:endParaRPr lang="en-US" b="1" dirty="0">
                <a:solidFill>
                  <a:srgbClr val="C00000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1236559" y="1981200"/>
            <a:ext cx="67633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Plant Available N (PAN) </a:t>
            </a:r>
          </a:p>
          <a:p>
            <a:pPr algn="ctr"/>
            <a:r>
              <a:rPr lang="en-US" sz="2000" b="1" dirty="0" smtClean="0"/>
              <a:t>= Mineral Nitrogen </a:t>
            </a:r>
            <a:r>
              <a:rPr lang="en-US" sz="2000" b="1" dirty="0"/>
              <a:t>(</a:t>
            </a:r>
            <a:r>
              <a:rPr lang="en-US" sz="2000" b="1" dirty="0" err="1"/>
              <a:t>N</a:t>
            </a:r>
            <a:r>
              <a:rPr lang="en-US" sz="2000" b="1" baseline="-25000" dirty="0" err="1"/>
              <a:t>min</a:t>
            </a:r>
            <a:r>
              <a:rPr lang="en-US" sz="2000" b="1" dirty="0"/>
              <a:t>) </a:t>
            </a:r>
            <a:r>
              <a:rPr lang="en-US" sz="2000" b="1" dirty="0" smtClean="0"/>
              <a:t>(N-NO</a:t>
            </a:r>
            <a:r>
              <a:rPr lang="en-US" sz="2000" b="1" baseline="-25000" dirty="0" smtClean="0"/>
              <a:t>3</a:t>
            </a:r>
            <a:r>
              <a:rPr lang="en-US" sz="2000" b="1" baseline="30000" dirty="0" smtClean="0"/>
              <a:t>-</a:t>
            </a:r>
            <a:r>
              <a:rPr lang="en-US" sz="2000" b="1" dirty="0" smtClean="0"/>
              <a:t> &amp; N-NH</a:t>
            </a:r>
            <a:r>
              <a:rPr lang="en-US" sz="2000" b="1" baseline="-25000" dirty="0" smtClean="0"/>
              <a:t>4</a:t>
            </a:r>
            <a:r>
              <a:rPr lang="en-US" sz="2000" b="1" baseline="30000" dirty="0" smtClean="0"/>
              <a:t>+</a:t>
            </a:r>
            <a:r>
              <a:rPr lang="en-US" sz="2000" b="1" dirty="0" smtClean="0"/>
              <a:t>) in the soil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136346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xQTEhUUExQWFhUXGCAbGBgYGRodHxwdIh4dHxwhGx0gHiggIBslHRscITEhJSorLi4uHh8zODMsNygtLysBCgoKDg0OGxAQGywkICY0Ly4vLCw0LDQwNzQsLCwsLy8sNCwsLCwsLCwsLCwsLCwsLCwsNCwsLCwsLCwsLCwsLP/AABEIALcBEwMBIgACEQEDEQH/xAAbAAACAgMBAAAAAAAAAAAAAAAEBQMGAAECB//EAEEQAAIBAgQEAwYEBAUDAwUAAAECEQMhAAQSMQVBUWEicYEGEzKRobFCwdHwFCNS8RVicoLhBzNDJJKiFkSywtL/xAAZAQADAQEBAAAAAAAAAAAAAAABAgMEAAX/xAAtEQACAgEDAgUEAAcAAAAAAAAAAQIRIQMSMSJBBBNRYXEygZHwI0JSobHB4f/aAAwDAQACEQMRAD8AvGU4j75Q+XamawGlFEeAHYReNoN74V0eMV/ev7/wMBD2ADAbMDzidxeOWKS/Aai1CKZKOvIkqw8j1jywTwDOf+pQZp4Gq7sTuOTGdp3J2x489Wc3Gm07+xhc5Nqy35Ol7kNVpkCBYrNzfnH4iLE/DflbFZ44XepRZYakzGJMQWZSQ3cE3HTzw6/6h50plwlFdKKwZwogab3tuJufrhBwfN2UkAh41KdpBsexBG4v88Wms7P7+4ZPNEfCuEhqzWgJ8E85JIj/AG39Riu/9RKillpqQWT4iDtYW87Y9f4DlaDFnRPhjRquV1g6hfnMifljw7iHDmWq9M/hYrPkb/l88NtUIp/Is+mhbwzLMaikSCNJ+23fHr/DMyhZaiGVD9+R2xS+G5YLWFgYK2IkcokdMW3J1Are7CKq6VKkWJYDUQRtbUb9oxi1dTzHu9AJ22yx5jjKkkAhh1HQ+eCq2fFPLLoCqgBmLE3nSBG7sQLcp54pefQU2hdp/TB2frlSinZIZhtJCjRq8r/fG7V1mo2+S0ZPJY8nmWpUAD8Zl6h5ljJPPlt6DbEvCVaolJnDREgkiw5cttumAEYEE1ABTgTvJN5A7EHcd8LOKceZvCtl5wOX75Y6MlW+XFYGlNLgfcbUVF/lmSpABE2uJ2uRefS2OOHVq1Pw1GFRWkfHVBvO9ivoeuAEzektTUfgDLG5Oxvuevrg7K0wXlm0yFgHmeh7nbGZyhLU3rl4ExdjbMmm3ianJg3caoFuXePp3uu4tVqwrIx0RYG0xFx2nYSevLHWazwDAHWwBIIINjJuSb9B8sQvnBWVn2F9E7yLEDnz35Y16st8KT/BdbXgRt/NzFBhvNz5LI+o+uLe3GzSFWZdgx0kxsQGA+ZK+mK0ir4aosADPSY8vp+uAg71mCLAsJPIDaT3/tiGnqyhHOWK5OKrucZ3NVKzkXZ2Mt+9gB9MNuCPTyR1OSajACwBgHeCTAWOe7dsc1KtPLKaaQSy6tU3Ntz0HbAXDcr759VRoWbsZueQ6xjLPUlCaUMyIZi8cl6o8bpkzTV6jEQF5ki+5MAQDcnAnEuJV0WrUqMKK06erQkMSdlDORFzGw9cIcnUNKupQH44A7aWP2OAfbXi3vCUU2MFxbZLAGOpn6Y9DV10o3f2KynjJQeHZorVL3laur5MT+WL3VzgDVyn/k1AQYgFgR6QNuc4o70gtRj1gnzgA/U4tXCaqVQ6v4XImm/K3whvMWnyxglOcqceVnP+CEG08HPFa71Hp00BhVULYA6SahOqIHIknbFu9kcwKFFUQpAJNR1BYFouAZG39cEWxSmUw14BBDDa3MYCyOUDF9dVqdJIgXOsmfCBPxW5Am+H8N4zdLjLCtV3fcu/tR7T6yq0GIdvCX1QIn/JcgQevO2CPZ0ZQroZHqn8VR6XhnsF2Hnfriu1adBC2ZqyQAAiMCv4YACwL+GY7knBHCs3mK6CoGp0qRYqFCkkRHLaD1O97YtLWl5ttFNz3ZGXtPmxRy5TLotH3lQqWVQCVvA2kcvlij8Q4hrSkggBF0W6nxEsebEm/Tbliw8fUgaahWVQPIJMGdjygrJsB+WKbmU0aQshWh4PUyT9/rgOT3bpfFE5t3ZGyGWPQfmMCVDOodVP0v8AlhkKhhWBjU426AGfzxHxQ/zB02+dj98QUFTfoSoXU6mnQe8/v64IpaiHSYSZI7g2wtrpKgTBBwdSfmfM47jIqOvc4zELCb4zExKRZ6GeqyErAmoo8JbpfZt9vTyNxvjlGRrF1Nx17g9+f98OKHuFCg66xI3YQFPQaT7ydhvGBOJ1I+GQtrOpMWmJIFpMX3Hzxrk1KN9zcluVE3sbTNZXpFhoAB8V/DsQB02t6Y649k6eXenTpLyLk28IkABQOUqTecDcJrotSKU06ryrUjtO8oTsCREHmRFsJuOZ9lzR1bqoWDzBkkf/ACJHrh5LZBWTukky4ey/HBTq+7eAtUkDzAkR5iR6jFH4qwNasw51XPoWJH0jDhlSgS9SWk/ykNiIgD0EEyeRHPFcoVC5djux1R5k4j4jUuCXoxdV4oYARXPmD8oOLNQz7A7roAhh7sA2/Fq/EBcG83B64rhpk1miNpk7WWb9sW0cEJVW/wC3VVWaCzeJSJ8MeFjyPnz2xLw6bug6aeRRnmBqHVcCqZ8hH3Aw1bLqSazMRSZtRIXUWsIVVg2EEk/UQYQ0asie/wB4H5HFgy+YZf4YUzoYXmQNydz0jrbFNRqNSln0GiMxnaFQxFSQDpBAjvsd8T0+DUWfVBYfhBtHyjEdPKQ5qVLTJ0i92Mm/0xDxLjq0hH4olaY+JuWwuRP7scbZesuB/kK4pRXxLSVBVC6ixkmB+Fbxrgc7flTs9nayP4qj9QykgEcjG37jFk4NxAopNWmuqZa5kCPxGSJgdvXfCnNVUzR00wQiAwTuAzALbnyx5niam044foJOmlRLlMy1ZVa7FQQSD1nbkJGwO0MMQ1s8aQbV+JYEeEzB5SY2nfod903F8zW4eFamwbWSrFdh2YEESYm/5YcezftOmcHuswqFwPASoDcxY9YO3nyOL6Sbik8MMJdialRdqdRY8ViImNJJ2mOam/bvjeRq+6A2FyGZucglT/ogL+zhplci1JT4gUIIAvIME3G0GCbc5xTuL5n3sIh8AAk7AkbTzgbRzNhth9kr2pFXKskz5hS4qOxuY1DvaQOcT5csXDMI+XCpCsp2YbD+qDuOpHcY85r5NjGmwuSTYkDf6xAGPQKnGGRSSxCAXEA9hA6ycN4fRWnFqT+5KNpZI6IPvNWo+GSD6GPoTfyxXmBqlnIkEyf35j6YlqcapkMqnTq6bXmYE2G312wfkaJanrp0memBBIG/WADJ9AemMvTOSjdruBuMngqKZNq1RaKeN2Us/RfH+I8hAn1GLVV4cKcaSDoCiCYJgAN8zP25YaZKuiCPd+4Vjc6Cst1ki5wJxbhrAApVWrJgBbsSegEzjU0oQco5+Bm8toQ5zM6q1SOTWnmI+/3x1k82lKqrldQtqEXU9VP5TceWJavDGXxtSe28qRtve+Fdap4pEET+we+PPj/XVSRB+ofneJNVIApqEBLAKW3PMmTJ/tgnK5q4QwpPJiB85wl1Fdjv8JHL99Md0mYD4fes1RPGS2uRMwAbAL1BF+gw0anK5ZZybbyMeKsaiVgjhwdIAGraDqiQAWIPKbRhFoUFtUhphB2kyfLD2pSK0nUA3IkSCQDO8dF5/rgPPhDpMXJBHlYD57x3xp2pLcUa7lcyVQlgn+Ykeoj9Prg7jNaAAQJB39f2fXGcPyK60ZmIWTqIFwIIsPWPXAvtNWD1CUEBhYfTkAOXK2OUWl80SdqLYsr1PEQORn9MS67AczBPly/X5Yi0hnueV/Ifng/hdFXqAuYG5tP7vAwXFcHOI1yfAqrorBWgj+lv0xmDmr0SSQjGSTOkmb3+uMx3lafqHZEO4bk6pUvTa62HLWQbx2kW6xgbP501Cxe0ALpHK95635YY8Y4sQTSoNDJ8bWF/6QT05+g64ruXStXrQh1u192JEcgIuL8piMR2JdMOf3gdNp4N163ulLSZDhgTvNvzGCeN8YSqiO1JWkiGO4vBHI7974X8XqEo1N0K11NwbagGvEWtBFrcxg/2K01KwpVFBENEiROm4+X/AOONmlK4uPqHl0LeJ5tqtao7RNxbbpbtecd/4e1OiKrX1yAP6QCN+5BU+oxesz7EZdyzBqiExIBBHyKzy64F9rlRDSoqoJqayZ5CLRyuYv8A5cSl4fDc2B6eMlYpVP55A529CuLpl6iogchLAbaroQLNNp2MDpirJkNFUsxsVkR/UIAB6CJPfD1ss9TL64JQWGmLQNzF7R+74HhVVpjRTViThPD3eUW8RfaLtv6RiyqcvlArZioC4EKACeuyj7m2OOCqKFIs25ufICR9L+uKBx3OvVzLISFDw+oiYGnSY7WOH1FFVSzzkDwi7ZT2tOYqOlFdFMD/ALjjU0naFmOR5nBdPItT1VKNWKvhJquJJHMMFHw/5RAFjsLoeGotMIiLB0Aki7Mx62+Q842xYslQFG+aeN4pLdjPJunlv5YbTcptp/kaN9zitw+qcvUqQNBBuD+Gfijcrv6YDyeVSkmsj8YGomNhsJ3POOc4e8W42tSiy06qhWUqUKEHaCJuNu+KmnjVJ3j5dftievCEINLLBLHAxzPClrtp1jTWMgsCRbceY6elsVzOcFo0kYeNMwlQrIMgrMqY5EdR2MXw8pTScwfCBqHPl9CD9hgDLZB8wHqe8IquSyKwa4EKADtcc9jN+RC6Ek9Knycsjfg/F/fIBUPjX4jybkWHmNxyIHU4qmabQFV4llMrO2oaeXmYvz2sCS+DuGrAfDUE+R5H5bFTgD2jyjDMLVF1qEFPMWYH/TBnvGKKUmufkZSapnTNUdiLmLRHUx8zv1xb6nCWzC3JVSSSdvLvEk7DkMVZ6uqQNrnsMbydNi0UtUxJKzJA3mOXbGWHiFmO20T3XihzmOEpl1JkVGJ8IIhB3I/FAk+KdumJ8lVBuagVisU6t9VIxC+EHTp5kC0SO2BshUiWd7gXaoTYcxe07edowkz3E/fafAEcG7C0g7W2m585w26pKVUvQbg9P9l+MfxVJqeYpAVFJVxAK1ALalHNSeXytifPez9MrNFVBGwBMHa29jYX5QOWPKMzxx0hU1BlNjJBB2nrI2vt0xduG+2CuoNR9DgXfZSf83IHaZgfbG+GtCWHz6jxmngjyPtEA/8AD1VcNF0qQ2nexMdMScS9naNSmWy1OkrG5KACd94teemD63HAD4kR++kT64DWvQZgQGpGZ1U3dd4mwMEWFsUk01tk7Ba4ZR6v8tirggTccwev73wblaDT4WiR6EH9zgv2gFVq01wkHw0nW4MSYJidUXhr774BpIyDSNvw9j08jyPI+eMEdBRfUrRHbTNrwvWwR6qw2om5uyiwM+HTMGSbSfVaMzBpq7D3ghSJBuDG4tyx1mamrw3vy2vhdmOHkwEuxIg8h5dfP++OempKlwc88DzJZVtNTwsHAELpO+ofEIMDSDfCHiTaqqtqkifkIA+e/rhxneIVNA0sSCCpHUTafKSMVLOZwk6e/TfD7KaSGmlSRheCY5mB5C5+sfLFo4DlR8bKSDbsIvfrO3zxUctV/mhQJg6R+/Mn549AQIFARiVUAyAIJMgTeQwO4IsJ8sJrppY5BWQk5mLWHaI+gGMwpqZKpUJYVFE2gk8rde2MxnXg4NW0/wAnYI+L1Kj1ilSdSDSBEWHQd7nBfBswoYMgqNU2UQBpNyWZi2xG0fmMNqWaLj+ZpYdHAMeU7emJ2yNIiQwSORMrH5fM41x0mpb1n5OjCnZNncpRztFQ0rWpFnUixkksVPVSdxgDhuWFKqhHWx8xY/I4Jptl6UuaySLiCSQfTvhPxHNtSSpUQ6gWDU+i/DI/45Y0ufxfsUsuwz9jfFWzLCrnXLeKKZCeYXV+o9Tgps2DcGzQR5YQZLiZ/j9BCwHjVziACDyI3+eFm7oF5RYMzSZldQBoFNS1o8WogQ25kAAg8tiJw3yPGVVFpFZAAU+u+FdXOaqfuxFiJ5E3v5x3woObYVjpAbSSQO46/LE1LZXuhm6D6+d1Bh6fMxif2Yy1MsXdZYDSCem8fU4WU/iPl+eOa9VgjIps+/l08jN8T0m3JT+RE82XE5ZVpCvQdaQZBpPu1Mj8OonxRc2UrE4qufrUydTM6s3IQQ3WCdJA/c74noMqqAENRlUDxO7KIEWBOkDt9sL6tapXIogJpnZdMA/5QviLevrjVJqs8FGT+/QU2IYEXgCZFgAWWJAtc7dzjeUeFZjaG+hv9sV7jvB69I69LjTsygyPOBt9PLBfsx7V1ZNOqmpKgCMwRmUgKQJUAwwt8PLkN8ZpaMZXtYlZGhSqyl2kLUGlAdyJEtH9PIeuCc9l2pUSBTKSpKmQswfBvcyYJgdZN8M6lNB7pmcMiUwoKTHh7+ZPywnz/F6WyUwRB0szW2t4VHw7c9umB5cYNJujnS5Fnsjk3WqC/RrzM3H13xBls21Va1KoPHTqllbYaTIPrEEjtOIclxevdm0C8IFWBtcjcnfmY3xPQqNq1MSxEEgknwkjUPNhjptKTgu4VxRpFLeFdtyfpJw14NmDTdaiciALgWBlrki52jntiP35XXTRB7shYNyQSWPxcxpXne2++JWemVCgAiIAfp8UtFoEkGLmYnEIaag7Co07Dfa3PosmmjJWZ2DowPiglQYNtDLBjFSFPQdVSWuQ23hMGARvc/PD7huXL1lapctN+/L5GDG0COWE4yRetpqW1fFJANoIsd+nrije52CVvJAvAKwpLmCpFMkDvBO4H9No/wCMXSrWSmgcaSIgeCNIHmJ1Rue/liXWQq0QF0+EsIk6zcb2gREcz0G9M9qc85DqHYqoAsYBM3Jjck38sa4xWndHUorARwLiyNULVPeFYmpLSASQFKgCQO3fD7iSIreBrG63kRHXFL9m1BWoC0TEnymPO8CO46YYZauruoXUARsQRBWZJHJdvnicYqVqS+BVlZLB/FqqxVZCp/CxgmL2E7jfrzGEPF6Y/wC5RfXTPMGdJ/paPvhfxWpqcxcnfTN4/d46DzwvzlV8sA5DLqEbeEjow2jt64ioKT2pgaUnSC6uY1Q34h8Xfo35Hv54ZUa76ySoWNgfFI62jl064V+4GhXVYJF7kgdRe8f8YKXPoU0MSrD4W3ntb9gzyjFtOChiXDBHp5N57+VWVqRIApwwk3JEgnkWBMeVsLHpkkv028zYfr6YzOZqYTmTftG377YL9zamigkkz52MfID64lOUk6YZSbYd7LcBpNXpswPhB1XN/CRPnJn0w0r5cU64p0wzMrHSCFuYBEjbSF3M7z0wX7L0Ct7Hcz1g+HvgtaYoyZ11H+Jjue3Ydv2FnJOSl6FHDpRG2QWbzPOLiecE8sZjupTrA/8AaY95j8sZhv4noUSfoKalWlTEDMIZjbxG3Qfu2F3EsprX3iMHDE7JUBB3usWG8GI3vh7w/hbIsuVUQfCALDzgT52GC8k1NrU2XVzUxLDrB+IT6W254qtPdgi1uWSiU823wNSII/Ev/wCwg2xurnXKe71QL+GBB6wYkeWLXV4l7twwpolaZfSBeDYE7xH3wg9q3D1Q6U9BYGV2mIuLcw3rGIKpSajyv7kn7DPguZ1U0G2kaT6bf/GMJuFZv/1TPp1QWeO02+4xPwDPz4GFxJB6jmD3H72wo4Zl4cNMqSBJAG8xzNyY+Rw6dspB3JF5QtPvTsXPy3j5GMQ5DL5dnYKlbWzMdTsUhpklY3Unb0xHTy80is+JGJmeZA9Nxg3w6VYjUkzJMbCQT+mDpyUmk/2jRKtzZlFPEZ/M+d/TE6ZPVMi537fsY74dmxVXUBudzvYkfUyY5WxPm3CDTsefnisIpLBJUVPjWec1jl6AEINzEGwJJEbDYDzOBM3Q1MC7y4AlgFUyNvhEduojHdOsq1XqCS5LrNogkgR/t+/bA9Qaoh4ZrkyBA9cZZzb6UTecFs4d7R5kUzdWCi9Q/FHUgG/nhFmaz5hy71G1AmC5Ph5jb4fQR2xFwvLVdUoyA6YALre9wN5kXva+JsxQNMmo0ks5puABpBgQQ0xdSSBG4PTBe+st/cbIxrv7rTrq+7qbshDFXP4XRkB3A5iDHnhNxriAqLVILFiNMtMy0Ak+Y1b9cH8foe/y1J//ACUl0f7dTAL8hPqeuK7l394QhME2BP0n1j09MCVTadcHaid0P/ZDJrUQBlDFSVJLbA3Hh57HxbXjDLijpTLKqkNIiIEkWHny37HAHshSK1SGEFWAI/2v+mGHtIgZ3O8OR94+kj0GNW1bmvYdPpIuGuQwczoDFQm14iGnnyv374jbKe7coxAW2mLmOczzBmPQ4M4IprW021a2O1xsPMkEk+fXA/B1/iWZnmAxlRzOwk72A5RtiK0tyoooXG0S52qlOVQ8mK6rxABMHfYm/eMCZDM0fdrX0QyJpdi9jcFgwJmABMxYT62XiQy2Xo/zdI1ELfUSZ2Frnb0jFPz3E6QqnKhAnvRYKGBIafESNtidxA9cWem0g3igzLZkGoV961JtZWFkKT1C3iSQIj54FyVVMyalEEsQx1KaIAMGxLKw6c42w3ylRAYy60/fAQaj+LSZAv0tJtc2tzxJQyIoA6mRCxJYoAC5POBcz9MBaVZZCkD8K4HGoIqqptIBuOfxMRh5/hOVy9JmrAaFGplMx6qLE7cscPxZKVJnVGOmI1W1EkAQQCBv8sD1OJroWs9UUSJ8GuRe15+IcoIj1xRKEe1sKSAsvmKVUzQp01U7QgB+e/1wZQyYZJZSVYXUoWU9RsQfI4GbOI2plNNNe5S0+VyADva2IMnmVypJpZoKWMsj+NST1AIINhcQbYMdiyzsAftTwI06eqiStL+mSYYfh6i1xPQjFGy2bBYKSD4gR5/8j6gY9YX23ouRSqqGD+FqgWwnbwtJI69Mecj2f0Zxsu/hl5pOLghj/LcdV1aZHQnpgOMJdUXYNqfAw45w4NFemAf6gO2+J+DA+8WsArKZiYOnYQ45HTI9cZ7O5lBUre91adJL01jceGQT+KSogC98FrlTSd0QQhQMwkADw7ksbGTESLmI2xOaUupcjKP8zLFklhNW3lt/bfCziGeSlpaqT4zChbk+VxA6k7d8NhCIC+yoPnzwBmcuGSnUq001swFMk2CsQFMcyRcLpgAEnlOZK3ZWavBBS4jlCAWrFDzU0maPUAg41hQOFVHGoUoDXAU29JbnvjWKLWl/T/kTzdX9RPxPNVareLwqG+FW1BuhJi9uu3KMazlUUqQNp/qvyAsBYgW/c4sWilTVqkCFElm/IYr/ABb+cGYn4lIVZiBysPmd/TGjb+QadvAvqV2LLXYEqxm+xI5E/s74X8bzw937xlioHmxJBBgMBMnofTDn2Kzimg1BwCIMA+tsJfbbg9SmUNMFqN77lSeTduhxDTVam06Wlsm12JDWRPd1Q2knruQRe3Pwnf8APAvBM2XWRsCDUA5ESwt0LAH5jE3DKA1qrg/zFHu5iyqGsOkERy2xJk/BVOpCBV8JAAHUT3Uz9Tikqt4EpFm4ZUIp1Cd9JPqL/liDN8SOkqqBlUhTqJ0yBvA3ib3E23jHVKogRl1CdJtzNum82xxwzJJpSmZj4mk3veJ8o9ScR0I9VhLBwCjFNCYmJsALm9gOV8cceoM1NwhXWVO5uBzPkLCe/bErZ9aaaj/tX97AYr0NULFmvU26kCZgdIgY0X2RwhqIURYGrVa0iYt07bYiSrrcqYBJ+HaIFhB5z98X/KUqFESJAkmLnfeJ2wPnOL0feBveU6bL1p6iRvdipIG20eeF8iK5eRdmSo5FW1k7lwQonl8P/uxZ6OZpUGFDMCadUDV/lI06COkS1xfaxxuvXoVnV6RV33lORHUHz+nbA/HchUqgk05a0MB0M8utxg7GlayNwjriWUWjTcKSQ1YGdz8LdN7DAT8AqGl/EIyoQD71KvwtHMRfUfK5viJnqVFKyBpI3PZt/wB88c8FrGKtI71EYggkiQBb6jpttbCQj1Nodq1bOstxuq5hfDUEWKqZF7q0SdzY9Thrl6r1PjEmoGE7SwhhbkbgfPAHst4qqg8/0xZUyrtmmDfApGmPJTcR8RYltVuW+A7jNv2FiryOOHZIUcoZ3Cs5PeJ+Q29MVH2MrLTos9Rgo1G59PzxbPaHM6MnU5eDQPNvD+ePN2cLRQM4CkzE7mTy3328sdoS7lrqDQ4zVcVa5L7KYTt1PmYwizF87UYSXqQiGNlVQHb/AN8rHUdJwdw/h9Wrqens13f5wAet/r87nwDIUqNMI6AeIsZJmTuRJm/li8HvjTJX2FuUyKUKQtczpETJ3k/ck4X5qg5JbWgZgADy7tc3LE+ggDrgr2mpKayRmNQvpV0MKb3JQHw8rAHfDGh7Iiui/wAVmEqU4lUojSpP9RqRrPOwwySbquAbSqVqD010lwykzHcTvJ/43xpHXNFqdYIEjwVaLJrpkXlgLsszOoHT1G+LxxD2LpPSNOmugcmViT6zcjt9sUR/YbNLWJDIrqvhZWOqRYMAF2IkRyt6pGDTbOUQXPUq+RKVEYVadlqMvwukRDAXUnkeR2xA9IajAKgnwlhAg3AnsPT7Ys/DdLalqKBUHgqKQNLmL9Vv/cDHbcJpr/2iwgFTTcatA56QRIHzjoMLOEZRx/06WVRTs/QemFNQRq+G4vH7seeCs5xAF8nUfUNFRJYTGgkG57ET2B+fHtXSELzIN2mZkfPlgnJcParRo6aZfUyiVvt1HKwnywmnaV017E4KpWTezlNaeaenUGltTI4O2lpUnvpkH/aDi2VOHrU/g0dQDVaoK4v/APbrBA7GGHW+F3E/Zx2JrAfzNA94kySQIkRzKAHeZm2LBwVhVpZaq/IVNW/xNSNNv/cULR1bHeZGT+DXGPIDmqDZrMLQVX0B4qMoMKFvubAkADz8sNeL5cVGFSrZlqBhTUqSsCIci21yBJ5cpxJn88zUWWTSpGyimYMC7HVvqY25c+uE2X4uA60SSCBOgEQum0aty0G5nl54hqNRjuXbJ0klbZNU4PmWOpGoop2UpJA2gnQfvjMO8nniiBZW07gXuTN25741jSnGimxMqXEMpqWArso/Dqt6gAEn7coxU63gqAinHKCTt6+WGPH8/XpVQqVIWQLKLibEGNyDt5Ym4TUFZStQyRzYbjseoxRKMnSMvUsiijlfdtqEi1+53j1xYaFUVKfUER3jmI+mFubRAfEpgWVgwvHKYII5Xg4F4bxZRVNIaoNxq69NhvvfEtfSxa7D6moprPIUcoBVyoH4CyT0DaiL/wC7EVHJ5tMydFI1qBdlLLD6JN4Eyp2m2JeNVv5bad4+xkeuLJ/06zGvK6iSWNRyxPNpk/QjHaDWpz8Elya/wdzIdQoPMjxDuOnPFayauMyVqMJpuxKjupiNrCeYx6dmXgAxy+1vyx5x7RADOhgWUEqToYLJNvF4SSsfhth/LjCNIZ4ZN7RVDoDKQADB574XcGRjW1HUZEatwNtzsMGZ2pSE++GpeQ8Xxcp0mY3xJQLNdaXu10nSwXT9zq736YnpLdUiayxh/BVK0FCBSB8TEHxf6eRA6z8xEi8R4GT8NLUepiT9cIP4qqxuxJiYJkx2G/LDHIU6jtBqDSN4kEztE4p/D3X3Yzqw7I5FMsjEfy7XVz9jPfmcQytfKOzMwMsFOqzC8SNjuB54ir03XWpU2Ez2mLnpMY5FINTqaCRDgwsxyGw5zF8cpKV4HWYsr3AJPvKUX30zBMWMdSLWw2yNdaThSh1yN9UgbbbQO+AX4R7yprFQqxMyBz6yCI+WOuB5s6HNRtdQmFDkmwsYnY37fSMMkuREqG/BK+nNrNoIH1A/PHodOiBVqP8A1EH5Igt8vvjyzhedlpZfGGDahYmDMEfPpy9PSGr976cZNeTc7RSHAq9puKKulIJ8UmOgB/Mg+mIKXF8mylMzAFr1UsJ28YnTM7/XCv2gyoc6CW1HxNHKGBAB5/DfCJWSsGV2ZWmCQAZUbAA8iLSex5Yr4dNYstp6DmnJdi/tmlVAtFkCAWFMgAYX0aZd4aoogjUim8GYnpt+7YRtWdVSjRISR8cyRHQwY84nfacMeD8F9yxZWLFjLE7fXudzi0ZKRmfJrirqao3ACQY332E22nfriehn1okMtZ0SIKE6wY2tpMN/pjbBPFuJIi2pq9Tl4RE/n9sVXMNU8JAOuby0x/VBjBctvCsasWWXO8WzFUFctUJOxlKgAvzhSI+WGFAaqQo5qmHKCFZvFIts4gg+twB606g9OkdbVHDC493uPX8r4sFP2pplQGVzykhQTHOAfywq1LWTkwxfZ9ahmlUCmI0uJv1Db+hHTAHEC1Mrl80VV6ikU6yjVtyMgGLi1jexGOW4gpOulU0kHZrT6zET02vbHPHeMU8wi08zTZXDH3bqVYTEEESLMDtz9MItjd8MVoRe0HD6lLRrEqTEiSpBBBKnnvPUHfFy9nMsMrlVAPiaGc9Z5dgLW79zis8P9oAjHKZtVqUal1a8Cdpm4AMjULjy2tFcfywFJKi3KRHIxaec898DVk6tHKrBcrxDxsNRYFyOfgcX0t0kT5zI5wfwp2TKmm3xLmKo2jwgll9YcemKBms21HOVWALK8axJANhE2ncSDYg8+tvyOZD01KyVqQ14BDaVpsDFp8AxmlBKLa7pDqS+5OeNkVfdqslUl2EinR5nUTvyHhBO25IAbZdUq0ajFArKCUYjxFRzPMTBt0OKPneMhBppxJqAuzfE5M+JRyUQQN95tOL1wWkP4depUqT6kXxePVcO1MMp26A08QBnl9rY1hVQz40j9cbx5i8S0qJrWksWA1/ahp0UyRBuyKpFrWkXG18aOdzrgGlmVJt4SVWfJWEg9tr8tsJ6eY93SI1Gd1bpIEed8SVR7/w1GEqToJm3qOROPZjm7CrphScOanULZmnrWpIeEG5/HKCFPe298I6nDhSqyKisAfCSRMdCD9RjdFXVXAqOTpYMATEAlTHIybbYS03NaNZlxsevQHv0/th4pNCv3VHpOQ4bTKipUKlj4ggkgWsTa46cu5w74LXTTCQRqIMbAwDHTb8seP8AsrnmXM00YwuorHZuXlr0n59cep+yD6qdS3/bqG3+1SfrqxOK8uW1ccjtIsVUSvkfv/b64qXtLlKan3zAs5hUUECWvc2JgCPoOeLctQEWMgj/AJGK17Q6CAzf+OSJ2JMD52GKyV8CsT6IltIZgfCDzb74L4fVrMahr2AEqsiwgzt+d8K24nU1A0nhCoNgLsSRG3aIxJk/aUVKTs4vOiOsyT9AcJGKUaOSwKqdJ1MqJBEHy59/ljMw7AlUVwJtFiOSnlthktWmdjH1/t9cQZlGiUMjmQZ+Y/XC+TFcMHahvwjLmpRhvE4EG+4MSBO+0jCnhWUr+7dCjmpJmVZZIN+Vh07RiPN594Q3AUiQuxPVhzB+n3L/AMWqCoIZ3VoITxR3giYiJFrwR3wW+xWDvCA66vRA1IVM3+kbTBvH7k9vwVa661ISpvqW4P8AqA+4+uGObztRl8dGiJF9Rhu8ANfzgYTZPKMGmjUZQT4huem0AHsYF4kY60nkd6V54JRlKlFi7FCRsykyf9QIF+/PFh4PxM1mW+y/bfFd4gXVSS+oE2JUAg9yIkemGvsmrKCSIdTBH77j64hrV2GVRi4nPGFmvVkHwwLjtaJ3Ext3xUaOUqe+i4kgem2LQM2XqEhJkg730gzIne55YmydJWYvJAElmIFt7AdT+9jgwtTaO09SWnB13BsnlIdqjmVXwgwBJ5wOuDR7QMoKoEEbAiekT88A5/iGqQAoCozKt7BQWP8AfmfpBwqiHfW5sSpMAXhQI2sC+o/LFMv6TOmbylSrVdmN5EEkWAmTA23HTEgmrUVRFviEAHSAeVjMxaNpwxzNdFI93pCNJO8eUkbzzwsr1leojqYdQR1mbecC+Okq6eRlhZOFohfEsQGM82HSBfc+UDAFLPg/CoYhuYJNyYED8NzOG1OiFULqB5wEv6nVjVLJghiGYNzbkJ2ttI7yN8crVWii6soS0M0/vADYatgAIP3sfoMdcVzVT4Suoi8ixYbb87WOGXDsgFMajUA/EwBKwOq2H+788LMzmzoZ11RMzpPM2kH8MmJ+22BClN59BPLWaYTxTLe9RQquziStgDpEaiZvHYbyDh9wDPE07GXQAEf1Jy/3DkfTnhSs0nQE2CamN58TNqA6CAnXYdcb4VmR77UBCk6LHUIMXmBtvtganTp9PbgmlY8zGRo5skzorFY1Xhhy1D6SLjnO+I6FCrl6NOlUQCp74ot7HXBBB5/CzdcRZimQwIsZse4/P+/PDrhvFA4CVlBgyD0PUcx/z84Q1YTpPDEWHkq+Y4HWBQ1FXQhAXYtPOTvBMmJgdMWjg+bZEGppux7SWJAHkPtjftNrb3a00lHtKyZNjF5g7nyHngjJ+zlYqP5lNY/DckesRjVH6sD1bwIP8Mq8lMTby5YzF4yvD2CAFxIEGxO1t7YzGN+Fi3Z2yJ4jTY+7KEyD8LWEqSNN7CfPng7hVcUkCiCZ8THcXvI5W/PDR+Bpp0Oq6egBAHzZvvjH4MpssKO+xtG4HTtjfHuDcC5uoNIKwwmQLagx3vfpz/TCVqRZ9VNbwNQ5E9R6Xwyz/DnFiEgCzob2MwRvMWm/LbC+lnPdNLEQOYm8cjA8x6Y5LJ2WTvww+9SrHi/EO+4b98464u3sdUNOnUU/+Qhh9QfWIxTjxVKgkGB3t5+ljfFp4RmgEp8wRY/vzxPWe2SD2LIKhXY7H9/vthL7RkVKLAG4IjteJ+RwVmmYkMNrg+u31H1OK3xzNMlGoV3gC3+oA/TD7+EAg4WwUGmPhW4HPefKZvPc4Fy/DktpYsNZLLe1rki+1sL8nVLEMATtYd9ufXDHNsKaSwKgmGm5udwepG+5wq4YpvOU0JBSAnqNR7En7xOI6uZCMAG92ORFj+/XE1H+chggkyJgyOlvltic0KZQNK6tpMG3rYGSbnthaaas6/UNy1PUJbSwj4hAPqNj9++Of8Oa/unCg7q2oR8pjzHzxBTyB0KRVh1F7DSeZiI0+f0wXT40qkqeRILdLhYIIFyTvzGK7k8MeOXgg/h0TdgDzuSPUkD64Ly+Wki4N+wtBHO/TzMYTV2FQsos0mDyI79D9D9yctxBg4FQwORiPmd+0mcJJrhmiGt/LIn40n8sAkHxC4M4evT93QqOLMRqJ++K9xYu1M9jO8zA54f8SDPw9tF3elC+bAR9cQ1cyoOp9RSuL1xUraVNlWJ++HnuAtJFJOj5Fj1PP9B64RZPICnVcuYVX0jmWg6Zj+kxMm2HnFc0NKgrafDpN/X9fti0UkqDqZiorhAa766ajU1M0xYQAfiaLyYkct8cUgFAhm0qJZkv17i023xLnsyVUU1EAbxy/Vjz/vhfl6QLwWhB3sTpkTY8yPrgN09pnirYxSrr0s6iRcrpf57EE4hzWRWsYR/GAbfCxJ8wOVybkhcctSIK3lS0MFWAAOd/l8uuCKJSn41SDsJmfUntG1sO6XLNE6jHBZ8pkKdNFL+IhQJM3IHIdMB8RzuvwafD0gwf30wmrceltFUMpFgQZB/22PqJMYJWstOSZF91aSLTIm8W27csUtPAsU0859gjKZMIjuFhtKr0G/iNzvA/TAedppdjuD4i1wI59LR8jg2pU94ga9VQSZUtqMi0SY33OFFamlRfd/zEBJYGA4joXLL4tjsbdMZ5xksLFiyyunAAXGYY3bwmVFgSANul5m/TBHDsuUy7lvCRUY8jFvlgbL5BKTAiqKkG4AZSLnruImfP1wc4CUXQg6dWrVPLmCPl9fUzWEiaUliQ2y9f+Iy6OfxDxA/1A6WnzifI42gkCBdZE+XXr4Y85wv9lqxanVpkQA2oeoAP1CnDfKGUAnYgTzN5M+n7tjE9OnJfcXsH5HPVKJHNTy5Hy/TcYtlLiNMoH1QI5zFvpivJTBUg3BPhHQA7/MR6HrhUueCO1MHWgI1L62I7g41ablBZygxuOUMs/wAbrJUZVSmQI+KsoNwCbHvjMKeJez2YrVWqo8K5kA6gR9Mbwyca4H3MRjMVQwHvPeKbSCoYHlYLBHnhjkf4qSXIKk2ER84j5/TFc4pmySql3Uyd2UKLbEQeXQct8cDiLIjKtRn03u0yDaO1x9caV6iJNotGbpn/AMiKVMAFGPrIIwi4z7MhgWpOgDX0sYGraQeUgkHlhZQ4qRBbn+HkLkeIz9cbbP8AvCVCE0zcqd1PMoenP5zhkkDKBG4O9Nf5zBWEhFLqRJ6EEiCTti08MZQEpzJVdVtr7j0IxX8zRDHS6llizCxj9Z/ZwXwXRSrUlBJEvJYR4SpN/IjGfWjuXugXdl54fmAxZd9Jhh5gG/mD98KuLZOfeof6Zt89vQ4VexmZapWr1T+Mz9bD0BxauMZfUrMPi92R9D+YxzXSq7B7HnmeYooVG0wToi1xJBjqIxARXzlh4EpAEkkmX7knVNzA/UYb/wCH0595VBYrc3CqLQB1JPK4xHmOMZXwqademqHUPdNTAdt7ggR2vi0UNBWCcMyHiNN63u9SyBDASN4PfpfyxYaGU92zI+zKQ6hp3NiIPO+EGczK1gXS4UgwRLDsbwedxjMjxd1XSSzDZWbUSNpEmT3g9cLd59DvLbLNlclTRfxEtdjO9+YBgdyIxHW4csswUww0kNJUwQf3OA8ize+0AaveGzaohbyYiCRfptizZnKLSRnZmIMCIFyBFhYYG6LSBTQpp5XQt1u5te5t/pAA7X33wBxTMUEOiqXB0ypAmJ6Ge0RixZ2qtSkRSe5tJHlaPXfpiu53hwzShgdNVPwkWMdD/Sd55fPEXJuVdjnkDzlRkoVKLwYNn5xtB5W/XlGLbwXMg5akpJ1Axpg/hOr8hinjh9ZaipWHh67qQLi/oBGLL7M1QajHkpJHyAxDXWUgw5B0y5FSpO4W0x/U3f7xiKow1aiZYSF59zHUgfu2Os/nJ99aIYJ5wT+uOFyi1SoQQRBmSQIgkwbTPOAcX0vqY8Xdp8GqKCoXkwiCSTsOs9T0xrLcWo6CKasZNpBveNRP02vjOM59EJo0yJ06i28uZj1t6YE4bRVmVUghY1EEG87Ry2OGniyijm2EZjLJrZiCSwm5gah05Cw9cQU6VNDEmC3PmdKncnpznf5YaGmjEiorLIjVH4RYT06+vPAvEMkKNzqg3DabdIBXygzyAwsYtwW7kZxtZJAEVlZahpsNwpB52gXBMbNY25nAr0/ePzP+okn5kT06774JyyIWkAFSIYSII2gibGBbnjGyrIpVAFXqPFsAJkm1p25+uLdhnFvk6yaMGJRyRMx9NJ5RzM9DzxKtaayhiDza155GQJN+RB374UAmNRtLTcbWFuvOfI4Ip0AdGoHw7OtiLbG0QbYSE7bRn3OrGGfy6KIgmdm35dZO89ZPQYVV3ZVWdDUzAfqtwRz8hgkZklT43MMRFp5yGtIXvPTCnNsz1DTAGlSpJ7gG3T+2F1JdXsdqStJh/AS/vQ/9ZPhiPC0xb1n5YsfC8kUqQ2xJMdo/5ws4InjVpltYBHqCT8sWUGagIvyA63xnnT4IpYEPtJxl6OmmpClxOo6pi4OmBbYknp0wz9lOEp7taziXqAFQR8KkzIkTJEb8o64j41wCpXYeCBGkkmLeu4vyxYvAgA1Dw/FH4QBbl0+2NMo7Y0XdUqJHymUYktSLNzYB4PlBj5YzC+pxrLyf/VIOx1CPpjMPbO6/c8z4pQU3dTcjrv35fP74Cy1IK3iQKhN9IJaOZHT/AIxfP+pHBhp/jKI8aD+aOTL/AFR1HPqL8seb5XjJ1/zAxEbLEzHKwxaL3LBOCk1g3mco7B2XxIQQGuJSZBg3v3E444bw2pAdJI3EGNuknfvgvIcRV2WkilVMyGN4HcfKMHrVFNSFNQaSfCKeoiYIvGxB6xOGWMMD3cAOa4zTeE0MvUwJHKRB3HpOJeC5R2dtZJ06gDM+Eo0x13BGFDS1USp0raCNNu+8Hv2xYuH1QaqFCQYgd1JuD5H7npiWtajgZwY09jeG1KOpiCUcAr233XkSI+mLdn6sUmYDZG38jgXJ5cJTCjZQoHkBb7Y1WrCCjcwR8xGFTWfcRs814sxrEMjAxJOnaTH6Ya8Df3tMpWVLLpg2LDqTO47YNfgK0mHxpNiRpYEeRG84O4bw46D4Cqz8TXY9uw/e2KOaqi0I5zkUpwBkYNT5HcCxHT9np0xJU4MUOnQniHhvZe8WI5WsLYsSUtAMWOmZgkeRAkjfDDJcEAIq1BDaRKgkgcxcgEnEZc2PqJ4bJOFcLSkqnSC4QKz9eu+wnAHtONaSPFpuV5TsJv8ACskkDf0wt49xBhWcgtKBQq/hBuTtebwb8sDpmzUhmtNyiyAx5SbT3MQdoxzpK2SaYs4bn2JJO3wwIEEDkOQkj64d5TOqFgMNQtsDeLTIxWszWCuxXZoPTpy+WGPD85ABhLC5knn0F+25mBiUYZwdprNDLjiQtOprY+OHpkmBHYGNuYwVwM0k1sKiFHIFyARvIud9rYAzWbFQKBExIIIM7j9ME5DJhcq1wdMt6ka7+RMYE0ra+B5RqWAVG98GcyoJA8VzYRIHMyBAxOtF1SEDO55hTdb7kWBm+NcK1NTUaImdU7i42kc+uGnu2podJuTJJ2E/0j0t5csVhhXQqfFFazXAlZkqVmakZEgg+IAGwAErvvGLHTbLUUs6wOQBH3E+uIaaa58V55GCP9U7+eN57LDSJFzJI7D7bzP/ADimTR5e76jP8RqVWVaZWnTmGL3McyLfQfPodl87Qr6qRF0YgapBMfiF5j8o8gpyxoq1ZhHgpMNZ2FgQ1t/EDcgG3fA2UqBKmpmWoEBDgAGQRaYtExfaDy2wcA8t1RHx/hjUGLAn3Z2ME3vYx+Ik7kXthfRzgJIclPrfoxA3PzwwyWa0UzSY6gxlZMgGxEneLQP+MAPmKYJDhVLfFqYAcyCORv5YWmw1Pizeay0iUZiCFBBJkRcGDc7DbkZ5YbcFypZnV6pUAAQgBMyDMkiIsDuDNsAZSuabU9IUiIBB8uWoxy2ti5cJ4aLkKFm7X+dzynC3tIZj8nGU9mKbsTUZnB5Dw9N4Em45Rhrm/Y/LlZVvdPNyskH/AFAk/MQcIPaHjr0WApHSurSSCJNibcxsd4+uIMrxFzTP86ozSo+LYGTP0iO/nAcl3RyjTz8jBMq9ArTKoQ27AyYANxsQZAHS+IcrVJNI7+I+tzGN1c7UbSoBJESTtc9YBB7YkypNMUmiDBgd4i31xlm7lS9UI8lqyygC5vMGOR3ifXA3/wBPUDSqFZRqxOqD23v67Y44SfAB5k+pnBudq6TpH4QB68/0xuSTVsFlJzH/AE4liRXaD3f/APrGYeZvOtrMV1Qf0nlb89/XGYO5FN8vUV8D4j/EZeHFiCpG/hZdvISV8gMeYrws0mirzWZBvHPbfyMb4zGYTTxKSO0/raHlDKJSpCqEAITVsJiL3+towHls25fUoImLamIPcCQAcaxmKjaUU7bGOTy2t9RA1TEECB9CeW+CqXDv5qOPwgi5k9o7TPzxmMws1aaLSinEsyUyARv4hH1wiyuZdyAbsGN/qB5RGMxmJaiwYlyMchV96o1/C8lNyTpMEnpvtiZdS2EmLWMfmJtjMZippg+tBXDUNRi0eBWvefFAMX5Re3bDDieeCQDckwPPf8j9cbxmEYuo71KZTc5wtX8bKGYzPfmZMzBBB/LAeVoj3gsJIuR15fOBblfGsZgyyqLyiqZXa1caz2abco9O32wwyrjWWuZ0siCxctIgtsFBne5AxmMwySBpxWQ16LSHFvCOkDaRHnHr88N+Az/DVAdyzfoMZjMZ9V9X4/2TkrnXsD51m0lUJUDmDBm9z6AmO2H+UnMZMVqh1AapJ3GkwQJE8j52xmMxeH0h0PpFdMHUCkqSNMGCRMMe2yxjGe0mGLGZuBvz5x5z6YzGYJdkNbITdhM3HiMT5c/XA+cyJ8LLIiCCjFT0g9bGL43jMdYO4NSdmBneLkG1iIIXkY3AsfXE1HLt7+miqH94ZUwu0SQSYIgEnntacbxmClmyGpNqTRa6HsvTDBmIaLwFAAI27n6Yk4/nzSpHQpjYARJPUzAnG8ZiK6pZM90ijcczIb3RYkteLLyEQTvsw7bc5w4oghaKjY/F6AH6ScZjMCfI6eH8DXh7sxIZiYIAnl+7YkbNKbAEKh0jyj9z54zGYlHL/fY5IbZF9MR8Ij5AT9sD8RrsYAPiY/XnjMZjU+BEGUsnTUAECQL2xmMxmFpDbU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0" descr="data:image/jpeg;base64,/9j/4AAQSkZJRgABAQAAAQABAAD/2wCEAAkGBxQTEhUUExQWFRUXGRwaGRgYGR8dGxogHBsYGh8eIBwcHCggGB4lHBwcIjEhJSkrLi4uHCAzODMsNygtLisBCgoKDg0OGxAQGywkICQsLCwsLCwsLCwsLCwsLCwsLCwsLCwsLCwsLCwsLCwsLCwsLCwsLCwsLCwsLCwsLCwsLP/AABEIAKgBLAMBIgACEQEDEQH/xAAbAAACAwEBAQAAAAAAAAAAAAAEBQIDBgABB//EAEAQAAIBAgQDBgUDAwMCBQUBAAECEQMhAAQSMQVBURMiYXGBkQYyobHRQsHwI1LhFHLxYoIHFTOSsiRDU6LSFv/EABkBAAMBAQEAAAAAAAAAAAAAAAECAwAEBf/EACsRAAICAgIBAwMDBQEAAAAAAAABAhEhMQMSQSJhcQQTUTKRoVKxweHxQv/aAAwDAQACEQMRAD8ALrqFBIbSwUmCbTtyG/LFXbGEYaRIuSBaYixNzviurmy0gidPXYrvPhE7eGFzZ5Kb6SSX30qI0huVzeRbkY88eC40/To5BxQrDUWiynYiJBG5A6EbYm7DSWYmJ5dR6EWOAXrlhqQtA+W5Me5MHFw4iKwKlS7KYKruByYzsReSORGBx1K1+DIvy41EQQZ5+Fom1v8AGOV3hlEahJsQAYPUn+euAxVFNSQW0xdffeDMf4x2WzQ0FtIJix333iIYQLWOGjFNIwXpmI2J2mbW/nXFhqG2wNtI3mBO3SY98L6FFgnaM4RdUWAeTI2kc/AdemDaWZUhjp1QBpYgSOvjyHnGCoqs4CeCpqZQWAMmZB8Tfp+cT7S2zNNiBuQLgxFothRmM5cSovAbT1gwSOsRPicG0qoYOSjIuyVB8oNrE8ryN+eJxdugJhNNWZWYrpCm+wsZ5HeOonrfFeZfQRNwBIE3IM/8bYpFVtH6ojSblgSBEz0n74X8RrMyypV6vQSoYdBNwfTnhujethdjqvV0jmfYhiQDIPTb644VO7PIEX6zqBHhFt/CMUcPzAKK7qdW6hhGi3SRA6TscSqVXqEsz6af6STAvcQAPKx59cPKFJv+AnCqSw7oXrew5EfWfT0wSlAyS87al+WSCY67Yryaa5QsbwRH5nb8YhxKulQgKJ0DTJ5Dnt4X39MThJNdgHjZqZgEgjugA2jc+nTFGSrzUKk2m1+oxDN16ZM06oLAAlhNwBa+qDI8NzgEVSzgqAxNzBjbrbmP50tGNBQ9qPtqhQBuTz5WE7mfbHUWm4MhXAvaRMelvHAeVVXUrYEm5Ina5J7194AJxJ8zTBKAwdiFBcAmYaywpvImeWM+LONGCHrABiSe6YMibeg8sQSsHELNuZ5EeIsBHM4glu60ETJLfSSLi4nBVDLQhSmqDUe+VAWw5gCCRPiT54nBJ7BZCrmkDQp67zuAOggg3H4xE5gWJkDYDruLdTOK6eVVZCEuwUqQeZMeJJH4xag1NBfTTFj3iQY6ggfSYwKbyEtGkSOfK9vPr62xykT0nYna0zy5T9MDcSIphQQAj3Fxqa8iVNzytzxPgp1FwLspurKZE39T44Ki7pIHks0E/L02PL05Y6ptY25/za8HFYyhV9TVCNROmbgEGbzJN5tE74pQFQxCErruSyjc7S1tiTFungTSuglwB5A8pJHO37nEnZrAC5m9rR6+uB86Z1qJuw0iIDbgaQP/AJGZx2ZBDaHABUD5SIAibiIBubYWl4AEEiJvG0+Pv/JGIap6g2t58vtbc4jnhpYhosAQY9bdDO+KaLBgQwsCSrc5UAhb7AgyD44XcuqN7BQEzHr5C3X+TiAq+cdd9uWKnzgcAoSdQGqfC0SNxtjlR4IKsIYAbgxEmQN55HbGSV/BrLTU6bA7/wCOWPWYi5sOsi/hvj1a6JqGubyf7iTBIPU8rYhRMuRBUMJUNYnYyDbxO/PB6mOLHn098ctfrb0OLaNHUdCFgQZhr7bXG8xt4DAlWqJ7wUkWMgTbGkuuWEV5vNw+khgV31DT9Zn3EYCzLUQy1K13IJGmCTN9RuA3L/OB87XfMUdIDmql6epG7w5rJENH46Ya8I+Huxpa8zd3IPfIGliDcAiSbnz+3WuLojVR6c6rZdtIcw672PekSCs2DET0nFnCc5WRSXktqC6YAIvB3u1+ckc8X0ajDvAkFZAcGNQgXgWXpHhiWVq65LNp0KdTtsB1MbmPrjnckn1isit5oHbJSwYPKi6CflvexsSRzvsMWV0oUhUYl2JI0oF2gXn+653EWjxminVF42Bt5Ny8IxQ5mpqBlY/bbynnhfuO8aBYTmyGCIxZVEAdASRy3J2vyvi7MZR6M2lYUEgyARPLlvvzwLlVo1p7OpJiDTI0sekEypv64po5twWaqpSe6wO4MwPv9cU+2+udjUHcNqU7hmp62NtVjt1i1uf1HMHM13o1NVJoBOmqjNMTP/uUjY9bYyPFM6yse0hydj+lgP55jDTLcSps9M1F1LVU02YCGEEFSI2N4I8Btjohw0kMomioceSiG1SNpVd1JMd3qDOx8sEqxpgksiOwlEcwDf5tPzJI36HAtPJLTdalV17TTAgSe7YVCNg2mD5mY5YgMhqdXaiNBb5ydbtE/r1QfILjPosGHi8O1sDRIGkRBWCRvE/z98Whf6ekqSCbW+U9D1k8sKsvxtcxXamEamAoJkaRAsZjl5fXEK+YDVHAqFQdANjHdNiCNt59d8czS70xWGU60MTpAGiNJ57A+XPbl54sr1e0U1AxJVtLqLGSIDTsw5bcsCcdywy1MQdankwjl/0mRsefvgTL5pIbQD317ym5B3AsLjxwOOLjaYDzJvT7VkXuuwuDYP8Ajzj3xRnMmhGpHJdR3qZI3HRhZtvO+D8nw56lMvTp06jCCNchjzMkwD7AYCzio3cZTQzDd5J2YizLNwSeR28Tjohx0h1EI4MvaKzc9k1d1ZHVt+vLDDKVGuAQhBsVaQSd20wLzMYxzVDWALQqXVVa4OxsouT15T7YecMylNgWLQqgqXKgv3pELNgDPLpfDuCo1BxzgptK30W795m+2197+OORiULSADNyQo9OvlglOG0Agp6CWb9R2XnsCPtjuMZHUVTtgzi+hVO0bMdJCj1xyy4W3bE6lOXzpCJos6sIBO0d6JHScOq1alXC1Re/eBt3h1HWPecZLMGmZBU02IswcukjYMCJX/cJHXbBGVLBezDBC0RzuQZNt9jt4YCRkwzMur111XbWsHoRtHQTi7Lsz1DrRmuza9UqxB5aTcA2iJ/cTthlaiiSX5ErMn7ARGKslxF9bEOEQnU2mwj+5oOpj/tnyOKcb6upbCsbPa1dGdalNqkGxU/2zGqNkAm3O4vvi8gVkertJPZoovEgTEG5AF/rinPZer/UaqyhGZYaYUgqHBE/ONXQSOmKK9RwUCsEUCX0yGfe0f2+FueC4wt91RvkeFRTp02MEqPmJuxmeQnnsJwK6F3DBhoKyGtJYG6nfSTuCOnLCji2YVlpOX0U9JLHmZMALzuB+5x58O8T7WRQRKaCxkDVO4ZnNm8h1w8uILGXEHcNqKg027ptYTa7MDHLkb4ktcqCqDSPlPNgIg+ZAwtq/ELCQtTtGNpFlANpG2rHuWz6D5j8w70Xv1Hrjm5fTXXYGwh84E2EhQIPUAfS8+2LTxKtmFSlTeJuVFw3O5iRGE9VVXUxPaU2JG5BB6NadryNxHjg+mpo00eBD2Bp8xvBbcA9N7RhlxvOfkFMjkc1DsrKCSt0YAgzY257zhiOIMw1VCBHeUCxCix97e2Oo5Q6ErVKiaEWSoB1A7ESZJ722FNSKwdqZJqTLKSBYTsY2/GAoyTpaNQ8zVSsIUQqVB3II+UifM7xfc4V0uF1DJXtSJ/tk+sAwce1qysnZNpfSB3paBAgaII8b84xfT4qqSFQx41VXkBtFtsM8ypBIcJ+JlqU9VNSrm2ljMXjUOoO3LY9MLs1nP6n9SWuTLHUJkmxO1jty2w5WpkcoAOz02t3Sx5Dct++PK2XyuYKtpKEiabnuq/gRO/n13xXkgnavBmrFVTio1Qvym+nra56/wDGLs2IQksv9WAVvOlSb+vnyx7xLhshgzFQgMhd4HMsRYGOvp0HyOYy9eoEdnVrQwI7O36ZsR5xviP23doWg/OU6f8Ap0q01jSAjrPPqeu8+uE9aoAqgVOzJaAFQm03IAPITh9xrJ0BlayBuyJIDM0kTYAtGw2kgRjC8aqhHpU6wMKoMqfqP7hi8OBPLHUcmh4zwp2os/Zim9Mi9NgRUXkx0gQ43mBMDHZPiAzWWJczVQaSTu1tz5i/mCcW8A4tP9PXIIhT/cN4OM7majZeqylQAzwpHPvMIMcwDho27i9owHW4a71moXJbvpAne3Lr+04OyuXbKyroTUUShYQJM3U/qAG/ljzOcW7KoaVOjrZJAIZwwsJMKbi532w/4LnM3UhMwgalB1U6gEj/AGk99Ttz9OeLSnUE2PeCPw9lKlRg1VZWe+02i5CjkZi4npjQVw9QHsFRKSzY92YtNxcEzzuIthjwnhtCA0sYBAhzAUhbaZKm43N55nA+bca0QKO7sOt2ALDYnTHhjk5pqEe1YYkmhJSWzkjTqgaubAQb/wA5YCo5tf8AUIuiVZ4ME6jFixII06d8NeLkowpAWKhpj5jcH26eXXFfCuEigGrVYLue4vICZv18vIY5uOMrbl4Ez5LuJHttQq3hljUegImx6Hfa+E6ccytAsi/1SbOyt6QGgmPHDHO8SBUqwQKxNyokyeVp9sTynBU7MMVCqflAUA+s7Yrxyvw2FM5ctla1Dtcv22sTak/9VSv/AHbwJHXGezterW0yWqFWlKhTSwI3VwBY+MnDwUKFAkh0QkwYIBMbiQOXQ4D+Icq2kFTqEGGXZ58JMMOY5Hzx09paqilsz1UMXAKMpaLxcC9gI638ScPeGIyLpCsAjCzXJPVupnljOJXIqU6o30keTLIn2IPvgocSZ3Vacu42A5sdyfz4Yo06oLTRsKeeC6nae7fe7RGw5CbDCSjnKuazDUKLBUU/1XCyCQbk2vfugc4xYeHdhTD5uo3au4dUQjZWBEkiALXj64FyGcTK5U1UU0u0YQSSzGTYmSNhe0eWNJJ+4KNlmsjl6CQR2jsNK04mSedhI/xgHLUqahSLMgMAG0CQR3hO52xT8L1u1oVHYirVJimzH5bd0+ET6xhvleFqqEVC1VipJsGqNtcLYbke+OeXFJtdRKbAuJVFrBRMqokxabdcDcD4Wj99tOlT3aekiR/dcmfAHBOQpOlJnrIaVu6jLLwdpGy+J+mKH4iysV0qI6fqG/1GOdcsoyff9gXWyzOZvtI7WmSwJhBa0mL9Y+5wsFCjrNYmpqjTZ9SiLQYTT6TvijO59FYJrqMX+ULBaCZ5+0YN4DwSHJViFZdLqdmveUa4IA+YEjoTGLxuafv7BWRVxzJ9roanNRwDpQ92BaW/6uQ3FuuKqlLsMsoKhVdyDpiJAvMEwABsd8NvifLBR2VHWQvzlXC6dI1QZu59hirJ5cV07Ov3kOkteCSvXT1EgxvhlNxSUv8AYbrZRTork0FZ6QqVCndQ/KO8/eJNlGmL+XXBPw9lqOYSpUK96dQVQRG/djYifHC/jdOrnM4abSlBVW+wtJ7vUk28I8MVfFPGexpLlstNFdiRZmG0DmBzJ3PPF0oyS/I1Gk4PwCkyxUkq3eKyV0lbD7m55Ra+KOJ5uirhUY1KQMgEWJ6BuY8hiXCOIplsurViPlAGr9RjeP1HCYvWrPrQs0/MzQqed7DyGIT/AKYi/AZxvicUR2WptZGkKYMsCQD0j9sMODUKNHKI4pJ26qQzDeb79eXLbCbNqV7soWIkFGBBt9DirgtUsr05IYzqB5bGTjR5MVpAsc08yj1FXUtNokADunzEgY9YZdr1cuhfYmnGk+I1LOBKWWVBbeLk7mP26DDD/Q1GAKBdMRfeef1xyQlJ/p/cVWytc0dYNYuoeVKQCqxNyCTI6ETvifE6VVqamkadWmLSFAZY6ERB6iBblgzOilXXQysvMBhAnwa8H1xmctRzWWduzZCk7H9Q8RyOOydLbGeB7l6jdnrZjUUDcgEi/eDLYnTcW5DGf49w+k4V6JCu4kKPkfnKMLT4GD4YeUauoCooNOfmHIEeOx8/fGf4hxBcuxpPl/6Ld46LBTO4EQp2MgjBjfgKLs2xq5ZVqGG0gMZ3gfz6YyT1NaaGb9R0k/pPT/afvGNRo7N9aE1KFTc76TA3HKRfofXC5Ph9audFFZFJ/wCoY5KPmHrtPLUMW4mqY0dkeA/DudcK9Ck7APpIIgAiJMm0eIxouM8G1shKstTWocQCFK89+YESJmFxvMrnhSXfQAQoA2GwAHr+cK8/my1TtCQ2qxXl4D/OOT6j6hRSn5/wCUkT4bTWhTZ1XSLszAXPO5FzjOjjtbO1oYlaMHuDpyJPMzB8MarKZ1SL9L6iIj2GEGaOVosTSsxMlVGoT0mRHLacLxfURnxs3ZUS4X/RqVVWdEIb3v8A1J9dvpiqtUJqGoJ3I/YfbF9JNRVkDEVCEY2ISJ3g735wPtiGW4LXWzsDJM1J3vyG/phZqU4+n8k2VU0mqX1SdNgeXJogeAwJxHiC03IcEVCBbSZjbn4T/JxHJ/FgoqXpqtQA/qEE+TbifXyxpKwy2dp06sSBccmHVT06EYePE2rl+w1WY2rxysx05f8AoyYlVmqw8WMgeQwfk2zTP3iVRrXBkQO6STdjMX6E4d5DK5N5eio1IYKnUrIR1WbH74nUenRGp6ii/wChb+A/Ux8yRi7Ul6VoZCji3By6gaQps0pcauYJA2J57/vm1zFVNdK4Y30nYlRcHrK/YY3FP4ky4Yg1Kotvpt6abg3nCTiKFmVgVrLq1U6y2Yi8036E3EnpjRbW9FIvwY2u2sWseY6+u2NBwkDK0mqwO1Yc+vTyG564SUqOlzIIVSYkRNzGPeJZhn5gAbT+MUe+qNNZpAufzT16h1MSxMk+Efy2L/iBy2hNDsqDcWEn/AGL8stGkqudRaO+z925MwoEn9z4C2Oo5ujUeADpQF3JF2A5C/ckwPXlisVnAEPuCImVyq1ahK64ZUO5kALb/bHvfDT4dzNQl3rNFSpDaZhlpz3ZPKem8eeEPBsnWzAeu+mAW0s5OgTEQBeFIAAFvbF/CslWpamZtbvvvsNpO59rDEORryIxkmdqVXQ0mAY6m7MiNYk28IUDeBffli/4jyxRVqhGkQHCwSqmYNv0gzsbYlRzQymW+T+s+0KzmfHnAmwJF5xZ8NvUZ2q1ldCwC99SswSJgx+mPeMc8+G/Usv+4GjN8ODU8wumWWo1mAuLgsscuvl540+fzhpLJMO1+n8vGLa9KmjA00VdUhiOTbiRsOfTfGQZM1mqrstMudggYDQNvlJGre8c8Hil3fwZFlF64kGs5LmRpJKiJJJg/KTy3364eZRrA1O9AliAAWjyFp29sLMplyhKsPltHQC0T57+OGtAEjSrqkm8gknyA3wjnKT9KFu2VZXINWDu6iWUailpO+gTsDPoCeuOy3CGJCVhTaO8A7FipFwSxgDyE8sNn4r3xToqvZqATUc+phOZ8SYwn/8A9DlwWCkMwaCWklzPIAd6/jhlbqKz+fYYN4nw9WUMaYrkfKaRlr2nS5KtfmCPTGd+IOA5ioDqChBGmA5JtN0GrQfxzw+znEcy9OMm9AVAe8jKFYCD1m84ByXxTmm7QBZem0Q1O5HWAARO8fnF4tKNr/g10jHVM2ykoRAUDR/228/+MbbhqzSRiBqZQW8jcDxxSeJUc4woZyjTWubI9CpLgxN1iwgTBPphnmdNNb2VQPXkAPoBiP1MFhVkWURHxuqCDSk6oDEjkJsD4mJ8IHXAGc43VUqEKhQoAEdMLaGYZ3Z2u1RibewA8gMFNwgvdqtND/aWuPONj4YeCcPSgaHfH+OZhaYNJVNK1xdh5zvfx9MAUeMCvSZCOyq6ZBW0/WQfDBfAMzqptSqAxJ0kixBFx487nrhjkchRpK7vSIRT87kHVOwRQDA5Rv8As7jH8Ww0ZTg/Ea9E6izgHusDMb8ibNEffD48RFYjWQSNjA28wB9cW1viSq0hKarTNr6w0easIwPS4llXtVQKYgNTd5PiQLE+OJ8iU9fwBpMvJCd0EcrciIt4ERhp8PZems1AsP8ALqn9NmgDZRN7eGPMhkkIimyVBEjXdhvY9fQDElZqaHWAGE2G3hf0GIRg4PYtdSrNcQNVwi3i5A6m526THvi6lUBU6mAIMBbz08APQnGW+IMrWBFRWL0mAlQbp4gfXngtMzrgDcj+HpHPCckH1tZvZmnVj2jWhv5/DfC3iOSCSyLEb7yLQAvSSbneMSFUUVWBqYmb9Bv5dB74aLmVeDzgEePgfHC8HGo2rAvwQ+CKDUlrBxCysHqe9q/b3wV8UcUajQbsxLfKDFhqmW9B9YwPwt+zWsWeVLhlJPIgyPQxhZUz9StrpwHQmwiwXlJ5+uOtcigh26M78OZCnVqjtZZF/QpgbTyvjU5zidOlVSkihQwgheRJsep6H0xKmyUB/UYeCKAB9pOCKeZzAINOhSVG/wDuM4Jjl3QQZ8Dho8n3LSQe1i/PVczTYVKVFnMQRo9dwNWPeJ50BEq6WTVaCCGU9CCOR8MMOI8RrUwSC4/201IH3xWnxaAmnMUajiLlxThvGBED0w0XYVTMtVz7htRFMqecYty9ctOgktIOnSNY8AABqEeuGmYyWTrKz0SaTaZEyUI9jABs20bnkcY0q1NmB7pBg77+B2PWRhnC0ynVNDJsutMM73E9xf1MerT+kCI64T9rqdSwmDPha/rhlm6gqjUYMgA8yGFpP74S1wRbmLbyfwMU41jOxorFsqztUuxJvJnfGn+DfhsVQz1+7RiIBu4FzcfKAQPG3LGZo0CzALvIA8zt9cfQ69ZKaJTn+mg11PFU2H/c0ecHFJOlRp4GFGGNMuOxy6f+hl1szBRAepz8QCbTzOEGZ+MalTNCjRKpSJCghQSTzMkG2+PeH5qrWZqtYNDmadMRIXlc2VY5nfcYubNDLn+hRy8k3Crfxmox5+AGJZd9kS+QTMfF7is4BhJhSVEbx5xhjwnj5aKdQ2JsSZAnlJuB48sJOJ8V7Ud6ioJ5ySPaMQ4XkNSfMqsZ0qx0z0gnfy5faLUY5QptamSAIktGoNbyiPb9sZqjnmoZl4sIYdJJuD739cFcI44zh6NYaXQxJsfCR1vv0wv47R7UgbMCB6T+2/vhJQSdoEkEivCyNJJP6hNr/XGg4Pl1g/3GAfXljO8Ny8ZumvzKkm+zRtbpMYcrxRWq1NACqpAECJImT729BhoJRpIywU/ErMq6EA77aSZ028wJ64C4b8PUaMVKlVlbZNImG6gQflB3O0g4acZzyprJMaXsehkj1PT8YyHEuK1K5WmksTYAA2v1+7YorWEtjGhrUl1NXSppcA94jum92IBsYBmOd8Edgc0uulDuFhtBkH6/8euAeG8OFOl2TMHkkNG3e5eOE1YJl31UzFRTuSRt5R98cvFXaULsRbG3wT8O1qVc1K9A09KkISZJLWtc7D74ZZbi6ZjMPlauXdaLAgVHBU6h8rLIBFyR7HDDhnxCzqmu1QDU/SCDAnrzwxy+eqVWkyR03B8+Rx1qSk22UtGQq/CtZDpoLaY7RmFl5kC5k7WGGKfCWYUALTyr2uzvU1E89rY17ZjQssseQLfQDGM+I+I660rxZcusCKYpuI3ubXPjgqCePJqFHBabPXas2qFBVUGx6k/T18sE8XzlVisrIU2E91fEDmYtqPji/wCKuL08pTFHLwXO5N4G3qT+cY2pxByWZ3OnS1vpgS420khabDuKdpqdbwRKkeI1Dy3jCrhFOcwvLTuCP54Ya5XL1K1LLuh7wDU3JaI0klST/tb6YlxHLJSsagqVOcWAtzbVJPkMPGPWLSHSD62fdqs0wdKCARu0bsY+mHP+uL0CX+c92T1kx7rF8ZDh+ZrLLCCg370x+83xqaOXFSiLDvBX+g8cc/OtWDkSoX5usykEEgER4Tyt47egwVlqKqNbwp0g1D0A5fznivWDykTsfcYE+I8zFNUU/N3m8hsPf7Y5+N9n0IRzgKdy7g27zcrwB/xinN8c7OtpF1gAgct7jy2xVwSqSoPWw9NzjQ8OyZW6gATv/nDccKnb8DJZFtKq1YvTCnS0EmPlgzPhaffB5y9ZEPZ0/BVBFurMZuT029saCkARLNb0A9zixzSAklY66hHviz4oy2P1PnJZ6VSaytqO1Ru8B+34wyPEKyf+s00jEOIAHIQfLlzwdx/i2TSAaktyCLq/x9cL8pxPLVkNEtqQ2CsCsf7TsPfDdWso1D7I5gNopPU+a1MwNL8wC07xsPDHnGOHMyxKqQQYNrTyYfKfpjOZLKNT1US2qlMo36kO4t59DHMY0uQ4l2y6Kgiou45+Y6g7/wCcFJIasGVzvaUKloEmzDZj/wBQ2B5GLMDgbNUwy90FQV1LHLqm94M25Ww74zk91Ox2P854TvQIUdVJFv8Aqjl+MZuxouxfkR3nU7MpN9rCfM7fTAteCLQfIWwXll0OTcaabzrHe+VrgdJxSVLCJJ8B+Zx0pHRGO0UcOtUUk7GfbGmy7Aq9R1NSdOlInUR8qx+rvX/4xn6OWmqoAieW8fk43P8ArUylMFVBc/L4RafIfXCT/UR5diz/AMgqCma2czAy6tc37xn9K3gHlAmMBPnMjTSKa1GBMBixLE+AwFxnjArvqdGdzYEtDCeShbDyGG3w/wAPRH2BcCBNwnW8bzzHTCzWKyK40TpcAE6h2mpgLGGj0jfAGe4TXQGorF9IuQpkCeYjYeBww+J/iVaQ7Kk57Q2JX9PWeWrw5YQ8C4hnXqzTq1GAPfLOSo+u/lhI8ct3j3FpnmR4v2p0VSBVHy1OvRX6joTthvRqanQEQ0lSDyOkx/PDD3TWcGVQsdm0AOB5ix8488Qoq0lWZSRt8p+1wcJy4jhCsEyZXVUYE2lbi9+QuJMDwxHsBTViLybTvECxjEM+mhkaCoDNI6k8552/fAWc4opXSLsxgefniEZz7LGBLdjXiOTGYdw3y6pMb7zY8vPA1ejc08uioq2LBbCObHdj5m2Kc3xTsTAMszRPiTeB4YL4hnAuUqaRpAWPGWMSep5k46F68+B9ncLKdj3DI1EzuSQSDJwozHDw+aL3YWIXq34m+D/h7JFcve2q99vTA3Es4uVQ6e9Ve9/ueg6DHMoyXI+vkTN4GNTNUqAJqd9t2C7DzPLfHmU+L3qoRTpCmeR7x9iYBOPPhqlpUs7SzXYHqeXjhu9NAkwLmAPKDNvGMdkONRj7lEkZ74Z+K66O1OpqqQSSpMyJvB/S30MY1VXhOWzUVVghh0HsZFjfGV42NCyBplhsIkzJJ67YHDSAyzDXsxEGSDbzBxptXlGYuz/D671WIpMRYCYAt0kjbFeU4S5qLSdSNR3O0C52N8O0+J0qfNTKeRn6G+LcpmFavSdCGWSsjlIi45YZzwa2WU/hw9i9M3XusDMAMDG0GO6TgHifBadLRoW1wbTJF59uXhja5Yagy9VP5/bCLjeZASmzIWAYhtM6hIIJBHPzxNTbdAu2ZPO5IAagAPEfy2NjwB//AKej/tI+rDGc45kzSp06lOoXpsTDERZrgMNpBkGeuHHAsx/Tpi1um1yT++ByvtFfJnolWowxHqPvjO/EM6kbkVIPvjVfMPFb+mFPFyKfeIlQCY67QPObYhFdeSxEqZZwavRoBe1YgxZQCT1kxtJ64Z1/iSmfkDHkJEfwYwIzLE6n3ckz9I9AMG9pCk+g9cXlGh2gjiHGatSbrAYQNIIEk9ZvbAWbzRTSzsCdoKj9tsC1cwEXaSTb0H+cAuxYksZnl/NsWjBvehkgivQZiXnV1ncfzww34dWRFHU8iB+cKMvXKkAXxKpQCsrXIYyAdrX0zP8ABhqvDGSs01LWWlNEG0Ax9zE+WNZT4fKLqXSy3UsS945Nv9/PGJqqwGpbq3IDb054nwf4hqZdrHXTJujG3p0+2J9GsoEoOJpc4lUGHMg9bz4g4VZ+iQhG8kEek/sTjV5XOUq9PXThlO6ncHmPAj+Wws4lS0Akd5D7jwPXzwrVi6Mh2lmAMahHe8CCYt0GI0nAWC3ov7m+DKmWaprNNNYG9pidpHTx8DgZaDLvpB9/8DHQmmjug1LKL+EDvaoAA253PP2wNxDNa6h52geQJ/ycTdyoIXvGD9fLC5LNAjYgx7+/4xNZk2ReZWXZWkS3d7s7kbx9xOGvFc+cvR0IYd+Y3A/kepHTAHDKwDkCSB6k+Fhc8oxoch8PVKlda9aFCju09yOhPIdfOMO6sSbuQn4X8EVaulqjKgO4vr+0SfPGg4zlqmVpAU6tCgsd2d/rufGMLuP/ABg6t2WSuRZqgXUSeiiCI8cKqPAM/nCrMrEmWZ6p077CDcADYAAXxqb2xafkGGdzEl/9Qaw5qHMEc7WGJ5bN9lUV0iN45H2640eU/wDDGCC2YbxCU9PsxY//ABxo0+E6AAHYKY/uBPvyOJT6iuhG2cp5inBBIaxXmD4R98A5b4Kc96WB3CkgD1tbG3y/D2pnuJpHRVAH0GLauRp1DNRCTtBZgPQbD0xCNx0Kj5V/5dUfOAVkZFp3M+HQ+J+gxoOL0IohCI1kGPC0fc42q8HoUkXSpaJjWS0X2luXhjN8foaqupjMAGJvJFrchbFJywkFsCbM9nRLubAT6CwGMfTDVawaoblgT+PIC2HXxJmh3afId4jyso97+mFfDqJeoNwFuT18B+cLxemPdirCtmsydO1sH1iAygEEKBzFybn6k4V06hsALcsX5rLVFpl1UtG8Db84h9zknL0oVNvQBxalXzNbswsUxsQPC5nmeWHXD+BimgUGPf8AGMaeLZhKgNNm2BjTI+0g+WG+W+OM2qw1FHP9xVgfpjqSlWSlGYYEAxMkecdcT4cDTZSurkWB8DM72w0y+WYjvoB488UZqiaa2BmpN4iF292P0XxxbxRS1o3+TzEMp5E/Q/4wp4zT7tZCJiWiSNr2IuLjAXwzVapSCLJKSPQbfSB6YO4oCx5gspB9vzOORvq17Mi9iT4bbt6NbLVD80sl5Kn13gwffBHCqRpoqtutj6WxV8J8DZD29QRBIQz80i5A5j8+GGHGXgFh64HLyRXJ1XnJpvIFxrMFKNR1OkqRB8da49zVP/VZZGnSfmjlI3HlNxgjhqhxULCRMQduv4xPizpQUQoGohYHWLn0w1OsbRjLZ6mAFG2k/scC1a4iZsL4I4uxLeZthdnEkpTXdj74vxK6seKJ5hP6VIndizH1gD6DAxtPXDT4lTS1NBsFj2gfthIXkwMWj6lYyyW0w1jBHpucOaVHUunqJHnywjR5scaH4d4rTpSrAspvHQ8zfqOnQYHJdWgtF3DFvoeZHIxHltM4tzKAIwdVF4DdbeBMHDXi2SWvTWrQOoi1t7cj4g4WVs2OzhwBBgzckm2wH3wkXaK8bUlRVw7ij5aGT5TGteTAfYxzxr6meWpS7RLA8iOfQjof8jGKyfND+nn4HmfLB3CagURJBgqb90ibb7H/ADgSjatAcLVntdjSfWjMgbpuOcYtfiDlYet2nXUEInpdb4Cz9VoIIGkmzcwR4dPHxwLk8yI2Oraw5ee+BAHFiVPyX/6pmLaUQDmdIFvS3sMD1eWgrckQoFup26eeJLRJBPy3Mk8/DHlB72mACPH8dPbFFoqo+mh18NZdVOqO9sJ5byfM4cZ7tcwTRpHRTH/q1T5fKOpg8tsDfDHD2qTUc6aYsvVo38h44t4zx0UlApKAP0A+d3jxMxOJNtukc2XJ0MuHZSjlaemkiqOdSobsesSPY+2DsrxsAf8ArU4/2CPcDHyjP1nqktVcnrJn25YWLV0k6WIvy6YZcMnlsL42tn32jnVqCVqKf9pn6DbEK4dlilUCt/dAJ9iIx8l+F0NSqKjGAhsRIJPSZ25n0xvqnHFpIWJ2Ek9B+cHotCNZE3H6XEVYAZtirGDcJE7fKow4+H82/YgPVdnViCxN+R2P74wFX4ortVd9Z7xkKdo5D2w24fx3Wm0GbifAbYjKM79WjOz6KM6NIWpcMJ1CxFyNue3KPLGO+JaFSlme0iaVRVCOPlJB28DfY48/8z2E8hjPZH4rrUXrOrnQzE9me8pM2sduW0YyhawDYJls9l6oc1y6uDIZBOobR0tv5YcuqwhotrSwgbxtN4v1HrieXzeWzo/q0Ka1Iv2co3mIsR5jA2U+HOxrCqG1qJ0nZp2gjw3kYHJycdOL2vBpNVQ0+IeMdjTRKYGo2DETpVdz4mTt4nB/w5n62kipLLA1TBH0t+JxlFbt67E/Io0z/OpnD4OALe2OZv7UFHztiOVJIvy+imzdmsAkxNzHK55eGCmSm/ealqJ5yRPsROFtSppjmT9Pzj1K0jaffHN9rkm+wisW8NWpmamkuFQDU5WYVRuZECTsPEjCjjGbNZ2dSFUmKadEXuqovyAHrjRcYjKZX/TgjtasNVIuP9snYWjxOrGcy+UAA094kXsSf8Y9qNbOyME9G2/8PckVy2s/NUYn0UlR9QcbJcqoEkAk9cLOEaUo0lA2RftJ+pOD8xmwskmyrf2k4haciL2zL8ezgNdqf9oAHgYmPt5YQZrMTbAz52i1V2NQqXZm+U/qJO/PfBoy9MidYI62/wD6xzz4vVYjjYT8LLKvP/5I/wD1Wf2wJ8a1r0QObsfsP3xfwtzSBU8nPrZYOFfxFSao1IrfTqP/AMfxjqixvIq4j8s9D/jHfD2UL5nWflpifW8fefTB1PhJrhU16CSJMT+4wbw+kKOWeGBPeYtEchyvtGN26wpb0MsIzvxJmQ9aBfSI9dzhauRfmCPv7YbcBpTLESW54vzvFUpmKY1NzPL0xdPr6YjK1hCpMqyiSGuIIjyPXwGCMpdgP2xxz7NchT5TizLHvqSCPH9iJjBz5DTG/wAN8TNKuabfI8A/9Jix97Tg74hVdc6AZ3Hj18cJc3SUPMEHmRy5i2G3GqmqmrgibGfP/OJvDs2YtMRmr3u7bcExfvWg9RP3wRXIPzW2uu59zGIKpNypg/f94OL3qU2ADTPQ7++3pih1rJVWNgpZSCFMx4keYOBMi5VyBJ/28/bcYOy6or/ONEX1LN5Ntrcr2xVmFctaTEgFd4mYtthUiaj5PXVjIMC8mfm9hi7guS7WoBJ0j5j4fk7Dpc4pFMrv3bT1JwZk6vZUoFmqXPUA2H0/fGm6VIPI6VLyaqvnUCdmhBAsY2Efp9MZDiVXWzObXgc4i23li16ulfPAObzCi4BtthIKmT4UlbBKwk9Ryt/IwCKLE2W5P74a5ekW7zzp6bYZcOZWeyWAJ1GY9OuK9qVizneizI0uzUKNh9T/AM4TfEvEST2QNrFvE9PTGnrrAsJIHITfGTzPDGJJhpO8g/tiPFu2RhvIsDXHlhzwn5JHM/jC2tw90Ikb7WM3tEEX3xufhb4QrNSBqg0wSSFjv36jZfW/hivJTiNLQtqNHoPsMZGqe8R44+0H4PptOrXfxH4wnzH/AIY0iSy1aokzB0mJ9L4TjaiCJ8x/1bKwKEgrecb3KZtqtANENYkD+c8LeJf+HtamwKsKqTeBDj02PofTFOazrUmQAEX7y+G0Qf5bEvqIqdKOzTp4LctWCsygaYMn154ZUGmD12/OBqlZSZI1A+48jviJJDFhtHd8McU12dkGsjCpmriymNtSgge4w6ynHyqgdjSt0Gkewxm6Qw5yuVBUEmJ2w0JdUNGzPDIZitVYtTOom5Yyt9oB/acMq+Q7MBTcjc8vT+Xw9yGfZ81SXTpWTI3nusReLXA2wL8RkCsqqykEkGDJBMRP4x08rk44LSm5KhplSYA8hivi2YtUPKGt6HE8s/eHhf2vgDPyabxvpIHmbD6nEuN4smfNKj/pO4P89MVZzMArp9cafiHwsWAKP3wO8CLHyIuI2vv4Yo4f8HM0msYtYIdvEk/b646ozhXYoqBfh3NEoykk6SCPAXw84cQ5PUXGAE+FqlDVUNVOygAmCDJNhAnnz6Yry6VabpUVqcAkNNRe8DE2Bnl0ws+spYYrWTUpQCkNG8EfzzxlastSqIDc2xrc1V7loj88/wCdcY/OVdLMB/dP3wEtB8ietmiiiknzGzfjA+ZyNVBJUR1BBjzi49cG0MsFBqMdyfW5+k++IHLvSksoJPUdb746k0tFLBaUjbceGDdJNmCrIEDn5iDb1xR8vfSCP7TeOoODMvqUaiQ0m02PifIb4I6yHOO9qi7KA3Ll99j0xVXzM0qi9II9SP3wNVqssBVYncESb+m4I5Y9q1CaLEjcAbRs4Jt4bYVqwyXpo8yGYZJhmBsYGx8xgwVVcf1bTswH85+GFlKvoed4H7YZvw4OoZbE8gbHn9r4yQ/Hqj16bUr03F+vMT4DrigZkn5iFG1hv1uJvvfHaKq9xgQo2PL3xOmVIsUVpnvHaJkyf4cGhzwUQWstjzP1J6nfFtUhqgYzAvH88AMeo4M97UQN/OP5OBK1Rt4gYm8y+Cc/1fCCatTUZ+/jheKWpieQMD054uoi4LTF8M+A8FaoQ7KVTe/6vL84McISNKOSzhXB5ipUJbmoO3nH7Yb1aLJAM3vB/GG6qEFoHieXl1PlhLmMxqcljYc/AYlyO8EJO3Z2azHY09dQDSxtfvHwAj74E4fWoZt9CBgd2ldh16YzvGs+1apJkxZB+B1ONP8ACeVNCmSw0u3eadwP0g9OvrgzqEL8hkqQ+Q0coIooHqf3OdvM8j4KBhNn+MZpz36+kf2oNI+hk++JVKpM6ff8YDehO+JtiWVtXrKTNaoQdiHb82xbT4xXKytaqCDF2N4898E5ZbREjocMsvkacXpg+Yn74DVoIj4X8Z5pSy1itXSYOoX/APcsfvhv/wCb5bODSbPyVx9m/wA4F47wxSjaUUMRYgAH3xhsu0b2jfwjDV3toNWa7iHCjTErJUbjmB+4GBcqki9v54Y9+GuPGpNKreB3WPTaD1wzpU6ZcobEbR+MRnHq6YjRXQorIGqT5YMeteOlreGJU8kqanDEwCRMYWVa0e33viTWQaGedyGcc9zs0Hi5k+NgQMKspwfNJmKZq05XVd1ggWJuR49RjsdjrvAyZp1eAfL7x/nFNMg3JNjMDmRt7GD6Y7HYg9GWy7L5Ykm9hcn+c8XFPC3Ifzc47HY0MsLM78f5/s6dCjPeqE1COgEqvuZ9sY//AFRjHY7HXGC6opSoe8Fz5eiVY3WR6bj8YT8RaWMREj7Y7HY2hfIHma6lAuk8473+MX5DOF1VHBa4WeY6eYx5jsVUU4jxVlfEMu1J+h8L4sfiCqkIA9SBLsPlHRRsSDzPpjsdgwyhlgv4UGqnU9Rwq3ZtUAeFuv5x5mqR1uEEIQQok9CZvzP747HYD2V/8g1KgWqmbGJ+lsMKFapTMkSOcG302x2OwVk3Hqyxa4ZClMt1jePck4hl6LMIdg14OkAm3Lr7Y7HYDZQvpURB0rAmJPzGJmd8B59rQL+OOx2JrbJeWMeB5UN33HdEaR1jr4Ynn+K1HbSjlVmBptPLfl5DHY7B8ktt+xCrxHvaQYC28zzJ/bDKjlVcHWTDcgbx4nl6Y7HYm1knJUxpw/hqf/apqsfqI2/7jecXvkAB3jLG5vby/wCcdjsJJfkV5KTlemJHhkXc6R0/UfT849x2IzYEiSaV+VQPO5/Ax62bPjjsdhotmbFPF+MaBpnvHYdB1P7YznYo1ysjmJP3BnHY7DNdcpmOQpTM00CjYxJ+pvg5sydQO8Dfn4eeOx2ElnLF8jjMZwBDP6th9cJanEr8vYfvjsdgxgpSaYPJ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86000"/>
            <a:ext cx="5124450" cy="301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6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4035" y="1674797"/>
            <a:ext cx="6919365" cy="3887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0275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762000" y="1585913"/>
            <a:ext cx="7250794" cy="4458663"/>
            <a:chOff x="762000" y="1890713"/>
            <a:chExt cx="7250794" cy="4458663"/>
          </a:xfrm>
        </p:grpSpPr>
        <p:pic>
          <p:nvPicPr>
            <p:cNvPr id="2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1890713"/>
              <a:ext cx="7250794" cy="4394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TextBox 25"/>
            <p:cNvSpPr txBox="1"/>
            <p:nvPr/>
          </p:nvSpPr>
          <p:spPr>
            <a:xfrm>
              <a:off x="3967447" y="5980044"/>
              <a:ext cx="132382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Time (day)</a:t>
              </a:r>
              <a:endParaRPr lang="en-US" b="1" dirty="0"/>
            </a:p>
          </p:txBody>
        </p:sp>
        <p:sp>
          <p:nvSpPr>
            <p:cNvPr id="27" name="TextBox 26"/>
            <p:cNvSpPr txBox="1"/>
            <p:nvPr/>
          </p:nvSpPr>
          <p:spPr>
            <a:xfrm rot="20759797">
              <a:off x="1820411" y="5108712"/>
              <a:ext cx="135293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1" dirty="0" smtClean="0"/>
                <a:t>Slow growth</a:t>
              </a:r>
              <a:endParaRPr lang="en-US" b="1" dirty="0"/>
            </a:p>
          </p:txBody>
        </p:sp>
        <p:sp>
          <p:nvSpPr>
            <p:cNvPr id="28" name="TextBox 27"/>
            <p:cNvSpPr txBox="1"/>
            <p:nvPr/>
          </p:nvSpPr>
          <p:spPr>
            <a:xfrm rot="20974433">
              <a:off x="2415734" y="5506278"/>
              <a:ext cx="634789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1" dirty="0" smtClean="0"/>
                <a:t>           </a:t>
              </a:r>
              <a:endParaRPr lang="en-US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71800" y="2768229"/>
              <a:ext cx="203902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1" dirty="0" smtClean="0"/>
                <a:t>Maximum leaf area</a:t>
              </a:r>
              <a:endParaRPr lang="en-US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209380" y="3886200"/>
              <a:ext cx="1370568" cy="46544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US" b="1" dirty="0" smtClean="0"/>
                <a:t>Rapid linear </a:t>
              </a:r>
            </a:p>
            <a:p>
              <a:pPr algn="ctr">
                <a:lnSpc>
                  <a:spcPts val="1800"/>
                </a:lnSpc>
              </a:pPr>
              <a:r>
                <a:rPr lang="en-US" b="1" dirty="0" smtClean="0"/>
                <a:t>growth</a:t>
              </a:r>
              <a:endParaRPr lang="en-US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723063" y="2217723"/>
              <a:ext cx="93615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1" dirty="0" smtClean="0"/>
                <a:t>Maturity</a:t>
              </a:r>
              <a:endParaRPr lang="en-US" b="1" dirty="0"/>
            </a:p>
          </p:txBody>
        </p:sp>
        <p:sp>
          <p:nvSpPr>
            <p:cNvPr id="33" name="Snip Single Corner Rectangle 32"/>
            <p:cNvSpPr/>
            <p:nvPr/>
          </p:nvSpPr>
          <p:spPr>
            <a:xfrm>
              <a:off x="6191140" y="2906728"/>
              <a:ext cx="1113766" cy="598472"/>
            </a:xfrm>
            <a:prstGeom prst="snip1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49034" y="2728473"/>
              <a:ext cx="1315745" cy="6924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en-US" b="1" spc="-70" dirty="0" smtClean="0">
                  <a:cs typeface="AngsanaUPC" panose="02020603050405020304" pitchFamily="18" charset="-34"/>
                </a:rPr>
                <a:t>Maximum</a:t>
              </a:r>
            </a:p>
            <a:p>
              <a:pPr>
                <a:lnSpc>
                  <a:spcPts val="1800"/>
                </a:lnSpc>
              </a:pPr>
              <a:r>
                <a:rPr lang="en-US" b="1" spc="-70" dirty="0" smtClean="0">
                  <a:cs typeface="AngsanaUPC" panose="02020603050405020304" pitchFamily="18" charset="-34"/>
                </a:rPr>
                <a:t>Biomass</a:t>
              </a:r>
            </a:p>
            <a:p>
              <a:pPr>
                <a:lnSpc>
                  <a:spcPts val="1800"/>
                </a:lnSpc>
              </a:pPr>
              <a:r>
                <a:rPr lang="en-US" b="1" spc="-70" dirty="0" smtClean="0">
                  <a:cs typeface="AngsanaUPC" panose="02020603050405020304" pitchFamily="18" charset="-34"/>
                </a:rPr>
                <a:t>accumulation</a:t>
              </a:r>
              <a:endParaRPr lang="en-US" b="1" spc="-70" dirty="0">
                <a:cs typeface="AngsanaUPC" panose="02020603050405020304" pitchFamily="18" charset="-34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 rot="16200000">
              <a:off x="-497031" y="3730413"/>
              <a:ext cx="3082575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1" dirty="0" smtClean="0"/>
                <a:t>Cumulative biomass (tons/A)</a:t>
              </a:r>
              <a:endParaRPr lang="en-US" b="1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752600" y="1371600"/>
            <a:ext cx="6039776" cy="4038600"/>
            <a:chOff x="1752600" y="1676400"/>
            <a:chExt cx="6039776" cy="4038600"/>
          </a:xfrm>
        </p:grpSpPr>
        <p:sp>
          <p:nvSpPr>
            <p:cNvPr id="37" name="Rectangle 36"/>
            <p:cNvSpPr/>
            <p:nvPr/>
          </p:nvSpPr>
          <p:spPr>
            <a:xfrm>
              <a:off x="1752600" y="2141523"/>
              <a:ext cx="5889200" cy="35734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2166730" y="1676400"/>
              <a:ext cx="5625646" cy="3869635"/>
              <a:chOff x="2166730" y="1676400"/>
              <a:chExt cx="5625646" cy="3869635"/>
            </a:xfrm>
          </p:grpSpPr>
          <p:sp>
            <p:nvSpPr>
              <p:cNvPr id="39" name="Freeform 38"/>
              <p:cNvSpPr/>
              <p:nvPr/>
            </p:nvSpPr>
            <p:spPr>
              <a:xfrm>
                <a:off x="2166730" y="2504661"/>
                <a:ext cx="4860235" cy="3041374"/>
              </a:xfrm>
              <a:custGeom>
                <a:avLst/>
                <a:gdLst>
                  <a:gd name="connsiteX0" fmla="*/ 0 w 4860235"/>
                  <a:gd name="connsiteY0" fmla="*/ 3041374 h 3041374"/>
                  <a:gd name="connsiteX1" fmla="*/ 566531 w 4860235"/>
                  <a:gd name="connsiteY1" fmla="*/ 2932043 h 3041374"/>
                  <a:gd name="connsiteX2" fmla="*/ 924340 w 4860235"/>
                  <a:gd name="connsiteY2" fmla="*/ 2812774 h 3041374"/>
                  <a:gd name="connsiteX3" fmla="*/ 1192696 w 4860235"/>
                  <a:gd name="connsiteY3" fmla="*/ 2643809 h 3041374"/>
                  <a:gd name="connsiteX4" fmla="*/ 1401418 w 4860235"/>
                  <a:gd name="connsiteY4" fmla="*/ 2494722 h 3041374"/>
                  <a:gd name="connsiteX5" fmla="*/ 1530627 w 4860235"/>
                  <a:gd name="connsiteY5" fmla="*/ 2355574 h 3041374"/>
                  <a:gd name="connsiteX6" fmla="*/ 1639957 w 4860235"/>
                  <a:gd name="connsiteY6" fmla="*/ 2216426 h 3041374"/>
                  <a:gd name="connsiteX7" fmla="*/ 1699592 w 4860235"/>
                  <a:gd name="connsiteY7" fmla="*/ 2007704 h 3041374"/>
                  <a:gd name="connsiteX8" fmla="*/ 1818861 w 4860235"/>
                  <a:gd name="connsiteY8" fmla="*/ 1719469 h 3041374"/>
                  <a:gd name="connsiteX9" fmla="*/ 1938131 w 4860235"/>
                  <a:gd name="connsiteY9" fmla="*/ 1401417 h 3041374"/>
                  <a:gd name="connsiteX10" fmla="*/ 2117035 w 4860235"/>
                  <a:gd name="connsiteY10" fmla="*/ 1202635 h 3041374"/>
                  <a:gd name="connsiteX11" fmla="*/ 2335696 w 4860235"/>
                  <a:gd name="connsiteY11" fmla="*/ 974035 h 3041374"/>
                  <a:gd name="connsiteX12" fmla="*/ 2524540 w 4860235"/>
                  <a:gd name="connsiteY12" fmla="*/ 805069 h 3041374"/>
                  <a:gd name="connsiteX13" fmla="*/ 2852531 w 4860235"/>
                  <a:gd name="connsiteY13" fmla="*/ 556591 h 3041374"/>
                  <a:gd name="connsiteX14" fmla="*/ 3081131 w 4860235"/>
                  <a:gd name="connsiteY14" fmla="*/ 417443 h 3041374"/>
                  <a:gd name="connsiteX15" fmla="*/ 3349487 w 4860235"/>
                  <a:gd name="connsiteY15" fmla="*/ 278296 h 3041374"/>
                  <a:gd name="connsiteX16" fmla="*/ 3597966 w 4860235"/>
                  <a:gd name="connsiteY16" fmla="*/ 188843 h 3041374"/>
                  <a:gd name="connsiteX17" fmla="*/ 4035287 w 4860235"/>
                  <a:gd name="connsiteY17" fmla="*/ 89452 h 3041374"/>
                  <a:gd name="connsiteX18" fmla="*/ 4293705 w 4860235"/>
                  <a:gd name="connsiteY18" fmla="*/ 59635 h 3041374"/>
                  <a:gd name="connsiteX19" fmla="*/ 4522305 w 4860235"/>
                  <a:gd name="connsiteY19" fmla="*/ 19878 h 3041374"/>
                  <a:gd name="connsiteX20" fmla="*/ 4860235 w 4860235"/>
                  <a:gd name="connsiteY20" fmla="*/ 0 h 3041374"/>
                  <a:gd name="connsiteX21" fmla="*/ 4860235 w 4860235"/>
                  <a:gd name="connsiteY21" fmla="*/ 0 h 3041374"/>
                  <a:gd name="connsiteX22" fmla="*/ 4860235 w 4860235"/>
                  <a:gd name="connsiteY22" fmla="*/ 0 h 3041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860235" h="3041374">
                    <a:moveTo>
                      <a:pt x="0" y="3041374"/>
                    </a:moveTo>
                    <a:cubicBezTo>
                      <a:pt x="206237" y="3005758"/>
                      <a:pt x="412474" y="2970143"/>
                      <a:pt x="566531" y="2932043"/>
                    </a:cubicBezTo>
                    <a:cubicBezTo>
                      <a:pt x="720588" y="2893943"/>
                      <a:pt x="819979" y="2860813"/>
                      <a:pt x="924340" y="2812774"/>
                    </a:cubicBezTo>
                    <a:cubicBezTo>
                      <a:pt x="1028701" y="2764735"/>
                      <a:pt x="1113183" y="2696818"/>
                      <a:pt x="1192696" y="2643809"/>
                    </a:cubicBezTo>
                    <a:cubicBezTo>
                      <a:pt x="1272209" y="2590800"/>
                      <a:pt x="1345096" y="2542761"/>
                      <a:pt x="1401418" y="2494722"/>
                    </a:cubicBezTo>
                    <a:cubicBezTo>
                      <a:pt x="1457740" y="2446683"/>
                      <a:pt x="1490871" y="2401957"/>
                      <a:pt x="1530627" y="2355574"/>
                    </a:cubicBezTo>
                    <a:cubicBezTo>
                      <a:pt x="1570384" y="2309191"/>
                      <a:pt x="1611796" y="2274404"/>
                      <a:pt x="1639957" y="2216426"/>
                    </a:cubicBezTo>
                    <a:cubicBezTo>
                      <a:pt x="1668118" y="2158448"/>
                      <a:pt x="1669775" y="2090530"/>
                      <a:pt x="1699592" y="2007704"/>
                    </a:cubicBezTo>
                    <a:cubicBezTo>
                      <a:pt x="1729409" y="1924878"/>
                      <a:pt x="1779105" y="1820517"/>
                      <a:pt x="1818861" y="1719469"/>
                    </a:cubicBezTo>
                    <a:cubicBezTo>
                      <a:pt x="1858617" y="1618421"/>
                      <a:pt x="1888435" y="1487556"/>
                      <a:pt x="1938131" y="1401417"/>
                    </a:cubicBezTo>
                    <a:cubicBezTo>
                      <a:pt x="1987827" y="1315278"/>
                      <a:pt x="2050774" y="1273865"/>
                      <a:pt x="2117035" y="1202635"/>
                    </a:cubicBezTo>
                    <a:cubicBezTo>
                      <a:pt x="2183296" y="1131405"/>
                      <a:pt x="2267779" y="1040296"/>
                      <a:pt x="2335696" y="974035"/>
                    </a:cubicBezTo>
                    <a:cubicBezTo>
                      <a:pt x="2403613" y="907774"/>
                      <a:pt x="2438401" y="874643"/>
                      <a:pt x="2524540" y="805069"/>
                    </a:cubicBezTo>
                    <a:cubicBezTo>
                      <a:pt x="2610679" y="735495"/>
                      <a:pt x="2759766" y="621195"/>
                      <a:pt x="2852531" y="556591"/>
                    </a:cubicBezTo>
                    <a:cubicBezTo>
                      <a:pt x="2945296" y="491987"/>
                      <a:pt x="2998305" y="463825"/>
                      <a:pt x="3081131" y="417443"/>
                    </a:cubicBezTo>
                    <a:cubicBezTo>
                      <a:pt x="3163957" y="371060"/>
                      <a:pt x="3263348" y="316396"/>
                      <a:pt x="3349487" y="278296"/>
                    </a:cubicBezTo>
                    <a:cubicBezTo>
                      <a:pt x="3435626" y="240196"/>
                      <a:pt x="3483666" y="220317"/>
                      <a:pt x="3597966" y="188843"/>
                    </a:cubicBezTo>
                    <a:cubicBezTo>
                      <a:pt x="3712266" y="157369"/>
                      <a:pt x="3919331" y="110987"/>
                      <a:pt x="4035287" y="89452"/>
                    </a:cubicBezTo>
                    <a:cubicBezTo>
                      <a:pt x="4151243" y="67917"/>
                      <a:pt x="4212535" y="71231"/>
                      <a:pt x="4293705" y="59635"/>
                    </a:cubicBezTo>
                    <a:cubicBezTo>
                      <a:pt x="4374875" y="48039"/>
                      <a:pt x="4427883" y="29817"/>
                      <a:pt x="4522305" y="19878"/>
                    </a:cubicBezTo>
                    <a:cubicBezTo>
                      <a:pt x="4616727" y="9939"/>
                      <a:pt x="4860235" y="0"/>
                      <a:pt x="4860235" y="0"/>
                    </a:cubicBezTo>
                    <a:lnTo>
                      <a:pt x="4860235" y="0"/>
                    </a:lnTo>
                    <a:lnTo>
                      <a:pt x="4860235" y="0"/>
                    </a:lnTo>
                  </a:path>
                </a:pathLst>
              </a:custGeom>
              <a:noFill/>
              <a:ln w="34925">
                <a:solidFill>
                  <a:srgbClr val="E96E0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5318621" y="1676400"/>
                <a:ext cx="24737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D66508"/>
                    </a:solidFill>
                  </a:rPr>
                  <a:t>Cumulative biomass  </a:t>
                </a:r>
              </a:p>
            </p:txBody>
          </p:sp>
          <p:cxnSp>
            <p:nvCxnSpPr>
              <p:cNvPr id="41" name="Straight Arrow Connector 40"/>
              <p:cNvCxnSpPr/>
              <p:nvPr/>
            </p:nvCxnSpPr>
            <p:spPr>
              <a:xfrm flipH="1">
                <a:off x="7026965" y="1981200"/>
                <a:ext cx="135835" cy="448990"/>
              </a:xfrm>
              <a:prstGeom prst="straightConnector1">
                <a:avLst/>
              </a:prstGeom>
              <a:ln w="19050">
                <a:solidFill>
                  <a:srgbClr val="E96E09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sz="3600" b="1" dirty="0" smtClean="0"/>
              <a:t>Crop Growth and Total N demand</a:t>
            </a:r>
            <a:endParaRPr lang="en-US" sz="3600" b="1" dirty="0"/>
          </a:p>
        </p:txBody>
      </p:sp>
      <p:grpSp>
        <p:nvGrpSpPr>
          <p:cNvPr id="19" name="Group 18"/>
          <p:cNvGrpSpPr/>
          <p:nvPr/>
        </p:nvGrpSpPr>
        <p:grpSpPr>
          <a:xfrm>
            <a:off x="948826" y="2039285"/>
            <a:ext cx="6104645" cy="3384887"/>
            <a:chOff x="948826" y="2344085"/>
            <a:chExt cx="6104645" cy="3384887"/>
          </a:xfrm>
        </p:grpSpPr>
        <p:grpSp>
          <p:nvGrpSpPr>
            <p:cNvPr id="5" name="Group 4"/>
            <p:cNvGrpSpPr/>
            <p:nvPr/>
          </p:nvGrpSpPr>
          <p:grpSpPr>
            <a:xfrm>
              <a:off x="1742661" y="3472068"/>
              <a:ext cx="5254702" cy="2169322"/>
              <a:chOff x="1742661" y="3472068"/>
              <a:chExt cx="5254702" cy="2169322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2385391" y="3548270"/>
                <a:ext cx="4562061" cy="2093120"/>
                <a:chOff x="2385391" y="3548270"/>
                <a:chExt cx="4562061" cy="2093120"/>
              </a:xfrm>
            </p:grpSpPr>
            <p:sp>
              <p:nvSpPr>
                <p:cNvPr id="15" name="Freeform 14"/>
                <p:cNvSpPr/>
                <p:nvPr/>
              </p:nvSpPr>
              <p:spPr>
                <a:xfrm>
                  <a:off x="2385391" y="4939748"/>
                  <a:ext cx="1470992" cy="701642"/>
                </a:xfrm>
                <a:custGeom>
                  <a:avLst/>
                  <a:gdLst>
                    <a:gd name="connsiteX0" fmla="*/ 0 w 1470992"/>
                    <a:gd name="connsiteY0" fmla="*/ 685800 h 701642"/>
                    <a:gd name="connsiteX1" fmla="*/ 437322 w 1470992"/>
                    <a:gd name="connsiteY1" fmla="*/ 695739 h 701642"/>
                    <a:gd name="connsiteX2" fmla="*/ 834887 w 1470992"/>
                    <a:gd name="connsiteY2" fmla="*/ 606287 h 701642"/>
                    <a:gd name="connsiteX3" fmla="*/ 1083366 w 1470992"/>
                    <a:gd name="connsiteY3" fmla="*/ 457200 h 701642"/>
                    <a:gd name="connsiteX4" fmla="*/ 1282148 w 1470992"/>
                    <a:gd name="connsiteY4" fmla="*/ 278295 h 701642"/>
                    <a:gd name="connsiteX5" fmla="*/ 1470992 w 1470992"/>
                    <a:gd name="connsiteY5" fmla="*/ 0 h 701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470992" h="701642">
                      <a:moveTo>
                        <a:pt x="0" y="685800"/>
                      </a:moveTo>
                      <a:cubicBezTo>
                        <a:pt x="149087" y="697395"/>
                        <a:pt x="298174" y="708991"/>
                        <a:pt x="437322" y="695739"/>
                      </a:cubicBezTo>
                      <a:cubicBezTo>
                        <a:pt x="576470" y="682487"/>
                        <a:pt x="727213" y="646043"/>
                        <a:pt x="834887" y="606287"/>
                      </a:cubicBezTo>
                      <a:cubicBezTo>
                        <a:pt x="942561" y="566531"/>
                        <a:pt x="1008823" y="511865"/>
                        <a:pt x="1083366" y="457200"/>
                      </a:cubicBezTo>
                      <a:cubicBezTo>
                        <a:pt x="1157910" y="402535"/>
                        <a:pt x="1217544" y="354495"/>
                        <a:pt x="1282148" y="278295"/>
                      </a:cubicBezTo>
                      <a:cubicBezTo>
                        <a:pt x="1346752" y="202095"/>
                        <a:pt x="1408872" y="101047"/>
                        <a:pt x="1470992" y="0"/>
                      </a:cubicBezTo>
                    </a:path>
                  </a:pathLst>
                </a:custGeom>
                <a:noFill/>
                <a:ln w="31750">
                  <a:solidFill>
                    <a:srgbClr val="171CF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Freeform 15"/>
                <p:cNvSpPr/>
                <p:nvPr/>
              </p:nvSpPr>
              <p:spPr>
                <a:xfrm>
                  <a:off x="3856383" y="3548270"/>
                  <a:ext cx="3091069" cy="1391478"/>
                </a:xfrm>
                <a:custGeom>
                  <a:avLst/>
                  <a:gdLst>
                    <a:gd name="connsiteX0" fmla="*/ 0 w 3091069"/>
                    <a:gd name="connsiteY0" fmla="*/ 1391478 h 1391478"/>
                    <a:gd name="connsiteX1" fmla="*/ 258417 w 3091069"/>
                    <a:gd name="connsiteY1" fmla="*/ 934278 h 1391478"/>
                    <a:gd name="connsiteX2" fmla="*/ 417443 w 3091069"/>
                    <a:gd name="connsiteY2" fmla="*/ 655982 h 1391478"/>
                    <a:gd name="connsiteX3" fmla="*/ 586408 w 3091069"/>
                    <a:gd name="connsiteY3" fmla="*/ 437321 h 1391478"/>
                    <a:gd name="connsiteX4" fmla="*/ 785191 w 3091069"/>
                    <a:gd name="connsiteY4" fmla="*/ 258417 h 1391478"/>
                    <a:gd name="connsiteX5" fmla="*/ 1003852 w 3091069"/>
                    <a:gd name="connsiteY5" fmla="*/ 149087 h 1391478"/>
                    <a:gd name="connsiteX6" fmla="*/ 1252330 w 3091069"/>
                    <a:gd name="connsiteY6" fmla="*/ 79513 h 1391478"/>
                    <a:gd name="connsiteX7" fmla="*/ 1461052 w 3091069"/>
                    <a:gd name="connsiteY7" fmla="*/ 39756 h 1391478"/>
                    <a:gd name="connsiteX8" fmla="*/ 1828800 w 3091069"/>
                    <a:gd name="connsiteY8" fmla="*/ 19878 h 1391478"/>
                    <a:gd name="connsiteX9" fmla="*/ 2286000 w 3091069"/>
                    <a:gd name="connsiteY9" fmla="*/ 9939 h 1391478"/>
                    <a:gd name="connsiteX10" fmla="*/ 2713382 w 3091069"/>
                    <a:gd name="connsiteY10" fmla="*/ 9939 h 1391478"/>
                    <a:gd name="connsiteX11" fmla="*/ 3091069 w 3091069"/>
                    <a:gd name="connsiteY11" fmla="*/ 0 h 13914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3091069" h="1391478">
                      <a:moveTo>
                        <a:pt x="0" y="1391478"/>
                      </a:moveTo>
                      <a:lnTo>
                        <a:pt x="258417" y="934278"/>
                      </a:lnTo>
                      <a:cubicBezTo>
                        <a:pt x="327991" y="811695"/>
                        <a:pt x="362778" y="738808"/>
                        <a:pt x="417443" y="655982"/>
                      </a:cubicBezTo>
                      <a:cubicBezTo>
                        <a:pt x="472108" y="573156"/>
                        <a:pt x="525117" y="503582"/>
                        <a:pt x="586408" y="437321"/>
                      </a:cubicBezTo>
                      <a:cubicBezTo>
                        <a:pt x="647699" y="371060"/>
                        <a:pt x="715617" y="306456"/>
                        <a:pt x="785191" y="258417"/>
                      </a:cubicBezTo>
                      <a:cubicBezTo>
                        <a:pt x="854765" y="210378"/>
                        <a:pt x="925996" y="178904"/>
                        <a:pt x="1003852" y="149087"/>
                      </a:cubicBezTo>
                      <a:cubicBezTo>
                        <a:pt x="1081708" y="119270"/>
                        <a:pt x="1176130" y="97735"/>
                        <a:pt x="1252330" y="79513"/>
                      </a:cubicBezTo>
                      <a:cubicBezTo>
                        <a:pt x="1328530" y="61291"/>
                        <a:pt x="1364974" y="49695"/>
                        <a:pt x="1461052" y="39756"/>
                      </a:cubicBezTo>
                      <a:cubicBezTo>
                        <a:pt x="1557130" y="29817"/>
                        <a:pt x="1691309" y="24847"/>
                        <a:pt x="1828800" y="19878"/>
                      </a:cubicBezTo>
                      <a:cubicBezTo>
                        <a:pt x="1966291" y="14909"/>
                        <a:pt x="2138570" y="11596"/>
                        <a:pt x="2286000" y="9939"/>
                      </a:cubicBezTo>
                      <a:cubicBezTo>
                        <a:pt x="2433430" y="8282"/>
                        <a:pt x="2579204" y="11595"/>
                        <a:pt x="2713382" y="9939"/>
                      </a:cubicBezTo>
                      <a:cubicBezTo>
                        <a:pt x="2847560" y="8283"/>
                        <a:pt x="2969314" y="4141"/>
                        <a:pt x="3091069" y="0"/>
                      </a:cubicBezTo>
                    </a:path>
                  </a:pathLst>
                </a:custGeom>
                <a:noFill/>
                <a:ln w="31750">
                  <a:solidFill>
                    <a:srgbClr val="171CF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8" name="Straight Arrow Connector 17"/>
              <p:cNvCxnSpPr/>
              <p:nvPr/>
            </p:nvCxnSpPr>
            <p:spPr>
              <a:xfrm>
                <a:off x="1742661" y="5181600"/>
                <a:ext cx="1497678" cy="0"/>
              </a:xfrm>
              <a:prstGeom prst="straightConnector1">
                <a:avLst/>
              </a:prstGeom>
              <a:ln w="25400">
                <a:solidFill>
                  <a:srgbClr val="171CF5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>
                <a:off x="3105650" y="3485322"/>
                <a:ext cx="1237750" cy="0"/>
              </a:xfrm>
              <a:prstGeom prst="straightConnector1">
                <a:avLst/>
              </a:prstGeom>
              <a:ln w="25400">
                <a:solidFill>
                  <a:srgbClr val="171CF5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>
                <a:off x="4838085" y="3472068"/>
                <a:ext cx="1993410" cy="0"/>
              </a:xfrm>
              <a:prstGeom prst="straightConnector1">
                <a:avLst/>
              </a:prstGeom>
              <a:ln w="25400">
                <a:solidFill>
                  <a:srgbClr val="171CF5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flipV="1">
                <a:off x="6629400" y="3722239"/>
                <a:ext cx="367963" cy="849761"/>
              </a:xfrm>
              <a:prstGeom prst="straightConnector1">
                <a:avLst/>
              </a:prstGeom>
              <a:ln w="25400">
                <a:solidFill>
                  <a:srgbClr val="171CF5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Box 41"/>
            <p:cNvSpPr txBox="1"/>
            <p:nvPr/>
          </p:nvSpPr>
          <p:spPr>
            <a:xfrm rot="16200000">
              <a:off x="-450756" y="3743667"/>
              <a:ext cx="307616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171CF5"/>
                  </a:solidFill>
                </a:rPr>
                <a:t>Cumulative N uptake (</a:t>
              </a:r>
              <a:r>
                <a:rPr lang="en-US" b="1" dirty="0" err="1" smtClean="0">
                  <a:solidFill>
                    <a:srgbClr val="171CF5"/>
                  </a:solidFill>
                </a:rPr>
                <a:t>lb</a:t>
              </a:r>
              <a:r>
                <a:rPr lang="en-US" b="1" dirty="0" smtClean="0">
                  <a:solidFill>
                    <a:srgbClr val="171CF5"/>
                  </a:solidFill>
                </a:rPr>
                <a:t>/A)  </a:t>
              </a:r>
              <a:endParaRPr lang="en-US" b="1" dirty="0">
                <a:solidFill>
                  <a:srgbClr val="171CF5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13454" y="5174974"/>
              <a:ext cx="177679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en-US" b="1" dirty="0" smtClean="0">
                  <a:solidFill>
                    <a:srgbClr val="171CF5"/>
                  </a:solidFill>
                  <a:latin typeface="Arial Narrow" panose="020B0606020202030204" pitchFamily="34" charset="0"/>
                </a:rPr>
                <a:t>Phase I:</a:t>
              </a:r>
            </a:p>
            <a:p>
              <a:pPr>
                <a:lnSpc>
                  <a:spcPts val="1800"/>
                </a:lnSpc>
              </a:pPr>
              <a:r>
                <a:rPr lang="en-US" b="1" dirty="0" smtClean="0">
                  <a:solidFill>
                    <a:srgbClr val="171CF5"/>
                  </a:solidFill>
                  <a:latin typeface="Arial Narrow" panose="020B0606020202030204" pitchFamily="34" charset="0"/>
                </a:rPr>
                <a:t>Slow N uptake</a:t>
              </a:r>
              <a:endParaRPr lang="en-US" b="1" dirty="0">
                <a:solidFill>
                  <a:srgbClr val="171CF5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511288" y="3630161"/>
              <a:ext cx="170531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en-US" b="1" dirty="0" smtClean="0">
                  <a:solidFill>
                    <a:srgbClr val="171CF5"/>
                  </a:solidFill>
                  <a:latin typeface="Arial Narrow" panose="020B0606020202030204" pitchFamily="34" charset="0"/>
                </a:rPr>
                <a:t>Phase II:</a:t>
              </a:r>
            </a:p>
            <a:p>
              <a:pPr>
                <a:lnSpc>
                  <a:spcPts val="1800"/>
                </a:lnSpc>
              </a:pPr>
              <a:r>
                <a:rPr lang="en-US" b="1" dirty="0" smtClean="0">
                  <a:solidFill>
                    <a:srgbClr val="171CF5"/>
                  </a:solidFill>
                  <a:latin typeface="Arial Narrow" panose="020B0606020202030204" pitchFamily="34" charset="0"/>
                </a:rPr>
                <a:t>Rapid N uptake</a:t>
              </a:r>
              <a:endParaRPr lang="en-US" b="1" dirty="0">
                <a:solidFill>
                  <a:srgbClr val="171CF5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966855" y="2628631"/>
              <a:ext cx="2086616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en-US" b="1" dirty="0" smtClean="0">
                  <a:solidFill>
                    <a:srgbClr val="171CF5"/>
                  </a:solidFill>
                  <a:latin typeface="Arial Narrow" panose="020B0606020202030204" pitchFamily="34" charset="0"/>
                </a:rPr>
                <a:t>Phase III:</a:t>
              </a:r>
            </a:p>
            <a:p>
              <a:pPr>
                <a:lnSpc>
                  <a:spcPts val="1800"/>
                </a:lnSpc>
              </a:pPr>
              <a:r>
                <a:rPr lang="en-US" b="1" dirty="0" smtClean="0">
                  <a:solidFill>
                    <a:srgbClr val="171CF5"/>
                  </a:solidFill>
                  <a:latin typeface="Arial Narrow" panose="020B0606020202030204" pitchFamily="34" charset="0"/>
                </a:rPr>
                <a:t>N redistribution (slow or no uptake)</a:t>
              </a:r>
              <a:endParaRPr lang="en-US" b="1" dirty="0">
                <a:solidFill>
                  <a:srgbClr val="171CF5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669115" y="3848173"/>
              <a:ext cx="21186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171CF5"/>
                  </a:solidFill>
                  <a:latin typeface="Arial Narrow" panose="020B0606020202030204" pitchFamily="34" charset="0"/>
                </a:rPr>
                <a:t>Maximum N uptake</a:t>
              </a:r>
              <a:endParaRPr lang="en-US" b="1" dirty="0">
                <a:solidFill>
                  <a:srgbClr val="171CF5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2460331" y="6146861"/>
            <a:ext cx="3854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(Sullivan, et. al., 1999. Oregon State)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131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1172816" y="1509713"/>
            <a:ext cx="7018233" cy="4458663"/>
            <a:chOff x="1172816" y="1890713"/>
            <a:chExt cx="7018233" cy="4458663"/>
          </a:xfrm>
        </p:grpSpPr>
        <p:pic>
          <p:nvPicPr>
            <p:cNvPr id="25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5666"/>
            <a:stretch/>
          </p:blipFill>
          <p:spPr bwMode="auto">
            <a:xfrm>
              <a:off x="1172816" y="1890713"/>
              <a:ext cx="6839977" cy="4394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TextBox 25"/>
            <p:cNvSpPr txBox="1"/>
            <p:nvPr/>
          </p:nvSpPr>
          <p:spPr>
            <a:xfrm>
              <a:off x="3967447" y="5980044"/>
              <a:ext cx="132382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Time (day)</a:t>
              </a:r>
              <a:endParaRPr lang="en-US" b="1" dirty="0"/>
            </a:p>
          </p:txBody>
        </p:sp>
        <p:sp>
          <p:nvSpPr>
            <p:cNvPr id="27" name="TextBox 26"/>
            <p:cNvSpPr txBox="1"/>
            <p:nvPr/>
          </p:nvSpPr>
          <p:spPr>
            <a:xfrm rot="20759797">
              <a:off x="1820411" y="5108712"/>
              <a:ext cx="135293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1" dirty="0" smtClean="0"/>
                <a:t>Slow growth</a:t>
              </a:r>
              <a:endParaRPr lang="en-US" b="1" dirty="0"/>
            </a:p>
          </p:txBody>
        </p:sp>
        <p:sp>
          <p:nvSpPr>
            <p:cNvPr id="28" name="TextBox 27"/>
            <p:cNvSpPr txBox="1"/>
            <p:nvPr/>
          </p:nvSpPr>
          <p:spPr>
            <a:xfrm rot="20974433">
              <a:off x="2415734" y="5506278"/>
              <a:ext cx="634789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1" dirty="0" smtClean="0"/>
                <a:t>           </a:t>
              </a:r>
              <a:endParaRPr lang="en-US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71800" y="2768229"/>
              <a:ext cx="203902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1" dirty="0" smtClean="0"/>
                <a:t>Maximum leaf area</a:t>
              </a:r>
              <a:endParaRPr lang="en-US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209380" y="3886200"/>
              <a:ext cx="1370568" cy="46544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US" b="1" dirty="0" smtClean="0"/>
                <a:t>Rapid linear </a:t>
              </a:r>
            </a:p>
            <a:p>
              <a:pPr algn="ctr">
                <a:lnSpc>
                  <a:spcPts val="1800"/>
                </a:lnSpc>
              </a:pPr>
              <a:r>
                <a:rPr lang="en-US" b="1" dirty="0" smtClean="0"/>
                <a:t>growth</a:t>
              </a:r>
              <a:endParaRPr lang="en-US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723063" y="2217723"/>
              <a:ext cx="93615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1" dirty="0" smtClean="0"/>
                <a:t>Maturity</a:t>
              </a:r>
              <a:endParaRPr lang="en-US" b="1" dirty="0"/>
            </a:p>
          </p:txBody>
        </p:sp>
        <p:sp>
          <p:nvSpPr>
            <p:cNvPr id="33" name="Snip Single Corner Rectangle 32"/>
            <p:cNvSpPr/>
            <p:nvPr/>
          </p:nvSpPr>
          <p:spPr>
            <a:xfrm>
              <a:off x="6191140" y="2906728"/>
              <a:ext cx="1113766" cy="598472"/>
            </a:xfrm>
            <a:prstGeom prst="snip1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49034" y="2728473"/>
              <a:ext cx="1315745" cy="6924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en-US" b="1" spc="-70" dirty="0" smtClean="0">
                  <a:cs typeface="AngsanaUPC" panose="02020603050405020304" pitchFamily="18" charset="-34"/>
                </a:rPr>
                <a:t>Maximum</a:t>
              </a:r>
            </a:p>
            <a:p>
              <a:pPr>
                <a:lnSpc>
                  <a:spcPts val="1800"/>
                </a:lnSpc>
              </a:pPr>
              <a:r>
                <a:rPr lang="en-US" b="1" spc="-70" dirty="0" smtClean="0">
                  <a:cs typeface="AngsanaUPC" panose="02020603050405020304" pitchFamily="18" charset="-34"/>
                </a:rPr>
                <a:t>Biomass</a:t>
              </a:r>
            </a:p>
            <a:p>
              <a:pPr>
                <a:lnSpc>
                  <a:spcPts val="1800"/>
                </a:lnSpc>
              </a:pPr>
              <a:r>
                <a:rPr lang="en-US" b="1" spc="-70" dirty="0" smtClean="0">
                  <a:cs typeface="AngsanaUPC" panose="02020603050405020304" pitchFamily="18" charset="-34"/>
                </a:rPr>
                <a:t>accumulation</a:t>
              </a:r>
              <a:endParaRPr lang="en-US" b="1" spc="-70" dirty="0">
                <a:cs typeface="AngsanaUPC" panose="02020603050405020304" pitchFamily="18" charset="-34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 rot="16200000">
              <a:off x="6511262" y="3858179"/>
              <a:ext cx="3082575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1" dirty="0" smtClean="0"/>
                <a:t>Cumulative biomass (tons/A)</a:t>
              </a:r>
              <a:endParaRPr lang="en-US" b="1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580322" y="1295400"/>
            <a:ext cx="6212054" cy="4038600"/>
            <a:chOff x="1580322" y="1676400"/>
            <a:chExt cx="6212054" cy="4038600"/>
          </a:xfrm>
        </p:grpSpPr>
        <p:sp>
          <p:nvSpPr>
            <p:cNvPr id="37" name="Rectangle 36"/>
            <p:cNvSpPr/>
            <p:nvPr/>
          </p:nvSpPr>
          <p:spPr>
            <a:xfrm>
              <a:off x="1580322" y="2141523"/>
              <a:ext cx="6041600" cy="35734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2166730" y="1676400"/>
              <a:ext cx="5625646" cy="3869635"/>
              <a:chOff x="2166730" y="1676400"/>
              <a:chExt cx="5625646" cy="3869635"/>
            </a:xfrm>
          </p:grpSpPr>
          <p:sp>
            <p:nvSpPr>
              <p:cNvPr id="39" name="Freeform 38"/>
              <p:cNvSpPr/>
              <p:nvPr/>
            </p:nvSpPr>
            <p:spPr>
              <a:xfrm>
                <a:off x="2166730" y="2504661"/>
                <a:ext cx="4860235" cy="3041374"/>
              </a:xfrm>
              <a:custGeom>
                <a:avLst/>
                <a:gdLst>
                  <a:gd name="connsiteX0" fmla="*/ 0 w 4860235"/>
                  <a:gd name="connsiteY0" fmla="*/ 3041374 h 3041374"/>
                  <a:gd name="connsiteX1" fmla="*/ 566531 w 4860235"/>
                  <a:gd name="connsiteY1" fmla="*/ 2932043 h 3041374"/>
                  <a:gd name="connsiteX2" fmla="*/ 924340 w 4860235"/>
                  <a:gd name="connsiteY2" fmla="*/ 2812774 h 3041374"/>
                  <a:gd name="connsiteX3" fmla="*/ 1192696 w 4860235"/>
                  <a:gd name="connsiteY3" fmla="*/ 2643809 h 3041374"/>
                  <a:gd name="connsiteX4" fmla="*/ 1401418 w 4860235"/>
                  <a:gd name="connsiteY4" fmla="*/ 2494722 h 3041374"/>
                  <a:gd name="connsiteX5" fmla="*/ 1530627 w 4860235"/>
                  <a:gd name="connsiteY5" fmla="*/ 2355574 h 3041374"/>
                  <a:gd name="connsiteX6" fmla="*/ 1639957 w 4860235"/>
                  <a:gd name="connsiteY6" fmla="*/ 2216426 h 3041374"/>
                  <a:gd name="connsiteX7" fmla="*/ 1699592 w 4860235"/>
                  <a:gd name="connsiteY7" fmla="*/ 2007704 h 3041374"/>
                  <a:gd name="connsiteX8" fmla="*/ 1818861 w 4860235"/>
                  <a:gd name="connsiteY8" fmla="*/ 1719469 h 3041374"/>
                  <a:gd name="connsiteX9" fmla="*/ 1938131 w 4860235"/>
                  <a:gd name="connsiteY9" fmla="*/ 1401417 h 3041374"/>
                  <a:gd name="connsiteX10" fmla="*/ 2117035 w 4860235"/>
                  <a:gd name="connsiteY10" fmla="*/ 1202635 h 3041374"/>
                  <a:gd name="connsiteX11" fmla="*/ 2335696 w 4860235"/>
                  <a:gd name="connsiteY11" fmla="*/ 974035 h 3041374"/>
                  <a:gd name="connsiteX12" fmla="*/ 2524540 w 4860235"/>
                  <a:gd name="connsiteY12" fmla="*/ 805069 h 3041374"/>
                  <a:gd name="connsiteX13" fmla="*/ 2852531 w 4860235"/>
                  <a:gd name="connsiteY13" fmla="*/ 556591 h 3041374"/>
                  <a:gd name="connsiteX14" fmla="*/ 3081131 w 4860235"/>
                  <a:gd name="connsiteY14" fmla="*/ 417443 h 3041374"/>
                  <a:gd name="connsiteX15" fmla="*/ 3349487 w 4860235"/>
                  <a:gd name="connsiteY15" fmla="*/ 278296 h 3041374"/>
                  <a:gd name="connsiteX16" fmla="*/ 3597966 w 4860235"/>
                  <a:gd name="connsiteY16" fmla="*/ 188843 h 3041374"/>
                  <a:gd name="connsiteX17" fmla="*/ 4035287 w 4860235"/>
                  <a:gd name="connsiteY17" fmla="*/ 89452 h 3041374"/>
                  <a:gd name="connsiteX18" fmla="*/ 4293705 w 4860235"/>
                  <a:gd name="connsiteY18" fmla="*/ 59635 h 3041374"/>
                  <a:gd name="connsiteX19" fmla="*/ 4522305 w 4860235"/>
                  <a:gd name="connsiteY19" fmla="*/ 19878 h 3041374"/>
                  <a:gd name="connsiteX20" fmla="*/ 4860235 w 4860235"/>
                  <a:gd name="connsiteY20" fmla="*/ 0 h 3041374"/>
                  <a:gd name="connsiteX21" fmla="*/ 4860235 w 4860235"/>
                  <a:gd name="connsiteY21" fmla="*/ 0 h 3041374"/>
                  <a:gd name="connsiteX22" fmla="*/ 4860235 w 4860235"/>
                  <a:gd name="connsiteY22" fmla="*/ 0 h 3041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860235" h="3041374">
                    <a:moveTo>
                      <a:pt x="0" y="3041374"/>
                    </a:moveTo>
                    <a:cubicBezTo>
                      <a:pt x="206237" y="3005758"/>
                      <a:pt x="412474" y="2970143"/>
                      <a:pt x="566531" y="2932043"/>
                    </a:cubicBezTo>
                    <a:cubicBezTo>
                      <a:pt x="720588" y="2893943"/>
                      <a:pt x="819979" y="2860813"/>
                      <a:pt x="924340" y="2812774"/>
                    </a:cubicBezTo>
                    <a:cubicBezTo>
                      <a:pt x="1028701" y="2764735"/>
                      <a:pt x="1113183" y="2696818"/>
                      <a:pt x="1192696" y="2643809"/>
                    </a:cubicBezTo>
                    <a:cubicBezTo>
                      <a:pt x="1272209" y="2590800"/>
                      <a:pt x="1345096" y="2542761"/>
                      <a:pt x="1401418" y="2494722"/>
                    </a:cubicBezTo>
                    <a:cubicBezTo>
                      <a:pt x="1457740" y="2446683"/>
                      <a:pt x="1490871" y="2401957"/>
                      <a:pt x="1530627" y="2355574"/>
                    </a:cubicBezTo>
                    <a:cubicBezTo>
                      <a:pt x="1570384" y="2309191"/>
                      <a:pt x="1611796" y="2274404"/>
                      <a:pt x="1639957" y="2216426"/>
                    </a:cubicBezTo>
                    <a:cubicBezTo>
                      <a:pt x="1668118" y="2158448"/>
                      <a:pt x="1669775" y="2090530"/>
                      <a:pt x="1699592" y="2007704"/>
                    </a:cubicBezTo>
                    <a:cubicBezTo>
                      <a:pt x="1729409" y="1924878"/>
                      <a:pt x="1779105" y="1820517"/>
                      <a:pt x="1818861" y="1719469"/>
                    </a:cubicBezTo>
                    <a:cubicBezTo>
                      <a:pt x="1858617" y="1618421"/>
                      <a:pt x="1888435" y="1487556"/>
                      <a:pt x="1938131" y="1401417"/>
                    </a:cubicBezTo>
                    <a:cubicBezTo>
                      <a:pt x="1987827" y="1315278"/>
                      <a:pt x="2050774" y="1273865"/>
                      <a:pt x="2117035" y="1202635"/>
                    </a:cubicBezTo>
                    <a:cubicBezTo>
                      <a:pt x="2183296" y="1131405"/>
                      <a:pt x="2267779" y="1040296"/>
                      <a:pt x="2335696" y="974035"/>
                    </a:cubicBezTo>
                    <a:cubicBezTo>
                      <a:pt x="2403613" y="907774"/>
                      <a:pt x="2438401" y="874643"/>
                      <a:pt x="2524540" y="805069"/>
                    </a:cubicBezTo>
                    <a:cubicBezTo>
                      <a:pt x="2610679" y="735495"/>
                      <a:pt x="2759766" y="621195"/>
                      <a:pt x="2852531" y="556591"/>
                    </a:cubicBezTo>
                    <a:cubicBezTo>
                      <a:pt x="2945296" y="491987"/>
                      <a:pt x="2998305" y="463825"/>
                      <a:pt x="3081131" y="417443"/>
                    </a:cubicBezTo>
                    <a:cubicBezTo>
                      <a:pt x="3163957" y="371060"/>
                      <a:pt x="3263348" y="316396"/>
                      <a:pt x="3349487" y="278296"/>
                    </a:cubicBezTo>
                    <a:cubicBezTo>
                      <a:pt x="3435626" y="240196"/>
                      <a:pt x="3483666" y="220317"/>
                      <a:pt x="3597966" y="188843"/>
                    </a:cubicBezTo>
                    <a:cubicBezTo>
                      <a:pt x="3712266" y="157369"/>
                      <a:pt x="3919331" y="110987"/>
                      <a:pt x="4035287" y="89452"/>
                    </a:cubicBezTo>
                    <a:cubicBezTo>
                      <a:pt x="4151243" y="67917"/>
                      <a:pt x="4212535" y="71231"/>
                      <a:pt x="4293705" y="59635"/>
                    </a:cubicBezTo>
                    <a:cubicBezTo>
                      <a:pt x="4374875" y="48039"/>
                      <a:pt x="4427883" y="29817"/>
                      <a:pt x="4522305" y="19878"/>
                    </a:cubicBezTo>
                    <a:cubicBezTo>
                      <a:pt x="4616727" y="9939"/>
                      <a:pt x="4860235" y="0"/>
                      <a:pt x="4860235" y="0"/>
                    </a:cubicBezTo>
                    <a:lnTo>
                      <a:pt x="4860235" y="0"/>
                    </a:lnTo>
                    <a:lnTo>
                      <a:pt x="4860235" y="0"/>
                    </a:lnTo>
                  </a:path>
                </a:pathLst>
              </a:custGeom>
              <a:noFill/>
              <a:ln w="34925">
                <a:solidFill>
                  <a:srgbClr val="E96E0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5318621" y="1676400"/>
                <a:ext cx="24737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D66508"/>
                    </a:solidFill>
                  </a:rPr>
                  <a:t>Cumulative biomass  </a:t>
                </a:r>
              </a:p>
            </p:txBody>
          </p:sp>
          <p:cxnSp>
            <p:nvCxnSpPr>
              <p:cNvPr id="41" name="Straight Arrow Connector 40"/>
              <p:cNvCxnSpPr/>
              <p:nvPr/>
            </p:nvCxnSpPr>
            <p:spPr>
              <a:xfrm flipH="1">
                <a:off x="7026965" y="1981200"/>
                <a:ext cx="135835" cy="448990"/>
              </a:xfrm>
              <a:prstGeom prst="straightConnector1">
                <a:avLst/>
              </a:prstGeom>
              <a:ln w="19050">
                <a:solidFill>
                  <a:srgbClr val="E96E09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 anchor="ctr" anchorCtr="0"/>
          <a:lstStyle/>
          <a:p>
            <a:r>
              <a:rPr lang="en-US" sz="3600" b="1" dirty="0" smtClean="0"/>
              <a:t>Crop Growth and Daily N demand</a:t>
            </a:r>
            <a:endParaRPr lang="en-US" sz="3600" b="1" dirty="0"/>
          </a:p>
        </p:txBody>
      </p:sp>
      <p:grpSp>
        <p:nvGrpSpPr>
          <p:cNvPr id="57" name="Group 56"/>
          <p:cNvGrpSpPr/>
          <p:nvPr/>
        </p:nvGrpSpPr>
        <p:grpSpPr>
          <a:xfrm>
            <a:off x="960783" y="1679711"/>
            <a:ext cx="6889147" cy="3877056"/>
            <a:chOff x="960783" y="2060711"/>
            <a:chExt cx="6889147" cy="3877056"/>
          </a:xfrm>
        </p:grpSpPr>
        <p:sp>
          <p:nvSpPr>
            <p:cNvPr id="58" name="Freeform 57"/>
            <p:cNvSpPr/>
            <p:nvPr/>
          </p:nvSpPr>
          <p:spPr>
            <a:xfrm>
              <a:off x="1997765" y="3993046"/>
              <a:ext cx="4641574" cy="1026215"/>
            </a:xfrm>
            <a:custGeom>
              <a:avLst/>
              <a:gdLst>
                <a:gd name="connsiteX0" fmla="*/ 0 w 4641574"/>
                <a:gd name="connsiteY0" fmla="*/ 1006337 h 1026215"/>
                <a:gd name="connsiteX1" fmla="*/ 288235 w 4641574"/>
                <a:gd name="connsiteY1" fmla="*/ 936763 h 1026215"/>
                <a:gd name="connsiteX2" fmla="*/ 506896 w 4641574"/>
                <a:gd name="connsiteY2" fmla="*/ 817493 h 1026215"/>
                <a:gd name="connsiteX3" fmla="*/ 646044 w 4641574"/>
                <a:gd name="connsiteY3" fmla="*/ 668406 h 1026215"/>
                <a:gd name="connsiteX4" fmla="*/ 785192 w 4641574"/>
                <a:gd name="connsiteY4" fmla="*/ 559076 h 1026215"/>
                <a:gd name="connsiteX5" fmla="*/ 884583 w 4641574"/>
                <a:gd name="connsiteY5" fmla="*/ 409989 h 1026215"/>
                <a:gd name="connsiteX6" fmla="*/ 1013792 w 4641574"/>
                <a:gd name="connsiteY6" fmla="*/ 260902 h 1026215"/>
                <a:gd name="connsiteX7" fmla="*/ 1133061 w 4641574"/>
                <a:gd name="connsiteY7" fmla="*/ 121754 h 1026215"/>
                <a:gd name="connsiteX8" fmla="*/ 1242392 w 4641574"/>
                <a:gd name="connsiteY8" fmla="*/ 12424 h 1026215"/>
                <a:gd name="connsiteX9" fmla="*/ 1341783 w 4641574"/>
                <a:gd name="connsiteY9" fmla="*/ 2484 h 1026215"/>
                <a:gd name="connsiteX10" fmla="*/ 1451113 w 4641574"/>
                <a:gd name="connsiteY10" fmla="*/ 12424 h 1026215"/>
                <a:gd name="connsiteX11" fmla="*/ 1590261 w 4641574"/>
                <a:gd name="connsiteY11" fmla="*/ 72058 h 1026215"/>
                <a:gd name="connsiteX12" fmla="*/ 1719470 w 4641574"/>
                <a:gd name="connsiteY12" fmla="*/ 181389 h 1026215"/>
                <a:gd name="connsiteX13" fmla="*/ 1858618 w 4641574"/>
                <a:gd name="connsiteY13" fmla="*/ 290719 h 1026215"/>
                <a:gd name="connsiteX14" fmla="*/ 1938131 w 4641574"/>
                <a:gd name="connsiteY14" fmla="*/ 419928 h 1026215"/>
                <a:gd name="connsiteX15" fmla="*/ 2047461 w 4641574"/>
                <a:gd name="connsiteY15" fmla="*/ 509380 h 1026215"/>
                <a:gd name="connsiteX16" fmla="*/ 2176670 w 4641574"/>
                <a:gd name="connsiteY16" fmla="*/ 708163 h 1026215"/>
                <a:gd name="connsiteX17" fmla="*/ 2454965 w 4641574"/>
                <a:gd name="connsiteY17" fmla="*/ 817493 h 1026215"/>
                <a:gd name="connsiteX18" fmla="*/ 2773018 w 4641574"/>
                <a:gd name="connsiteY18" fmla="*/ 906945 h 1026215"/>
                <a:gd name="connsiteX19" fmla="*/ 3240157 w 4641574"/>
                <a:gd name="connsiteY19" fmla="*/ 946702 h 1026215"/>
                <a:gd name="connsiteX20" fmla="*/ 3717235 w 4641574"/>
                <a:gd name="connsiteY20" fmla="*/ 946702 h 1026215"/>
                <a:gd name="connsiteX21" fmla="*/ 4134678 w 4641574"/>
                <a:gd name="connsiteY21" fmla="*/ 956641 h 1026215"/>
                <a:gd name="connsiteX22" fmla="*/ 4482548 w 4641574"/>
                <a:gd name="connsiteY22" fmla="*/ 976519 h 1026215"/>
                <a:gd name="connsiteX23" fmla="*/ 4641574 w 4641574"/>
                <a:gd name="connsiteY23" fmla="*/ 1026215 h 1026215"/>
                <a:gd name="connsiteX24" fmla="*/ 4641574 w 4641574"/>
                <a:gd name="connsiteY24" fmla="*/ 1026215 h 1026215"/>
                <a:gd name="connsiteX25" fmla="*/ 4641574 w 4641574"/>
                <a:gd name="connsiteY25" fmla="*/ 1026215 h 1026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641574" h="1026215">
                  <a:moveTo>
                    <a:pt x="0" y="1006337"/>
                  </a:moveTo>
                  <a:cubicBezTo>
                    <a:pt x="101876" y="987287"/>
                    <a:pt x="203752" y="968237"/>
                    <a:pt x="288235" y="936763"/>
                  </a:cubicBezTo>
                  <a:cubicBezTo>
                    <a:pt x="372718" y="905289"/>
                    <a:pt x="447261" y="862219"/>
                    <a:pt x="506896" y="817493"/>
                  </a:cubicBezTo>
                  <a:cubicBezTo>
                    <a:pt x="566531" y="772767"/>
                    <a:pt x="599661" y="711475"/>
                    <a:pt x="646044" y="668406"/>
                  </a:cubicBezTo>
                  <a:cubicBezTo>
                    <a:pt x="692427" y="625337"/>
                    <a:pt x="745436" y="602145"/>
                    <a:pt x="785192" y="559076"/>
                  </a:cubicBezTo>
                  <a:cubicBezTo>
                    <a:pt x="824948" y="516007"/>
                    <a:pt x="846483" y="459685"/>
                    <a:pt x="884583" y="409989"/>
                  </a:cubicBezTo>
                  <a:cubicBezTo>
                    <a:pt x="922683" y="360293"/>
                    <a:pt x="1013792" y="260902"/>
                    <a:pt x="1013792" y="260902"/>
                  </a:cubicBezTo>
                  <a:cubicBezTo>
                    <a:pt x="1055205" y="212863"/>
                    <a:pt x="1094961" y="163167"/>
                    <a:pt x="1133061" y="121754"/>
                  </a:cubicBezTo>
                  <a:cubicBezTo>
                    <a:pt x="1171161" y="80341"/>
                    <a:pt x="1207605" y="32302"/>
                    <a:pt x="1242392" y="12424"/>
                  </a:cubicBezTo>
                  <a:cubicBezTo>
                    <a:pt x="1277179" y="-7454"/>
                    <a:pt x="1306996" y="2484"/>
                    <a:pt x="1341783" y="2484"/>
                  </a:cubicBezTo>
                  <a:cubicBezTo>
                    <a:pt x="1376570" y="2484"/>
                    <a:pt x="1409700" y="828"/>
                    <a:pt x="1451113" y="12424"/>
                  </a:cubicBezTo>
                  <a:cubicBezTo>
                    <a:pt x="1492526" y="24020"/>
                    <a:pt x="1545535" y="43897"/>
                    <a:pt x="1590261" y="72058"/>
                  </a:cubicBezTo>
                  <a:cubicBezTo>
                    <a:pt x="1634987" y="100219"/>
                    <a:pt x="1674744" y="144945"/>
                    <a:pt x="1719470" y="181389"/>
                  </a:cubicBezTo>
                  <a:cubicBezTo>
                    <a:pt x="1764196" y="217833"/>
                    <a:pt x="1822175" y="250963"/>
                    <a:pt x="1858618" y="290719"/>
                  </a:cubicBezTo>
                  <a:cubicBezTo>
                    <a:pt x="1895061" y="330475"/>
                    <a:pt x="1906657" y="383485"/>
                    <a:pt x="1938131" y="419928"/>
                  </a:cubicBezTo>
                  <a:cubicBezTo>
                    <a:pt x="1969605" y="456371"/>
                    <a:pt x="2007705" y="461341"/>
                    <a:pt x="2047461" y="509380"/>
                  </a:cubicBezTo>
                  <a:cubicBezTo>
                    <a:pt x="2087217" y="557419"/>
                    <a:pt x="2108753" y="656811"/>
                    <a:pt x="2176670" y="708163"/>
                  </a:cubicBezTo>
                  <a:cubicBezTo>
                    <a:pt x="2244587" y="759515"/>
                    <a:pt x="2355574" y="784363"/>
                    <a:pt x="2454965" y="817493"/>
                  </a:cubicBezTo>
                  <a:cubicBezTo>
                    <a:pt x="2554356" y="850623"/>
                    <a:pt x="2642153" y="885410"/>
                    <a:pt x="2773018" y="906945"/>
                  </a:cubicBezTo>
                  <a:cubicBezTo>
                    <a:pt x="2903883" y="928480"/>
                    <a:pt x="3082788" y="940076"/>
                    <a:pt x="3240157" y="946702"/>
                  </a:cubicBezTo>
                  <a:cubicBezTo>
                    <a:pt x="3397527" y="953328"/>
                    <a:pt x="3568148" y="945046"/>
                    <a:pt x="3717235" y="946702"/>
                  </a:cubicBezTo>
                  <a:cubicBezTo>
                    <a:pt x="3866322" y="948358"/>
                    <a:pt x="4007126" y="951672"/>
                    <a:pt x="4134678" y="956641"/>
                  </a:cubicBezTo>
                  <a:cubicBezTo>
                    <a:pt x="4262230" y="961610"/>
                    <a:pt x="4398065" y="964923"/>
                    <a:pt x="4482548" y="976519"/>
                  </a:cubicBezTo>
                  <a:cubicBezTo>
                    <a:pt x="4567031" y="988115"/>
                    <a:pt x="4641574" y="1026215"/>
                    <a:pt x="4641574" y="1026215"/>
                  </a:cubicBezTo>
                  <a:lnTo>
                    <a:pt x="4641574" y="1026215"/>
                  </a:lnTo>
                  <a:lnTo>
                    <a:pt x="4641574" y="1026215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540570" y="2060711"/>
              <a:ext cx="6309360" cy="3877056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1541837" y="3021046"/>
              <a:ext cx="10972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1540566" y="4008322"/>
              <a:ext cx="10972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1543881" y="4982817"/>
              <a:ext cx="10972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 rot="16200000">
              <a:off x="-54078" y="3757217"/>
              <a:ext cx="230672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1" dirty="0" smtClean="0"/>
                <a:t>Daily N uptake (</a:t>
              </a:r>
              <a:r>
                <a:rPr lang="en-US" b="1" dirty="0" err="1" smtClean="0"/>
                <a:t>lb</a:t>
              </a:r>
              <a:r>
                <a:rPr lang="en-US" b="1" dirty="0" smtClean="0"/>
                <a:t>/A)</a:t>
              </a:r>
              <a:endParaRPr lang="en-US" b="1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362200" y="3103602"/>
              <a:ext cx="12954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US" b="1" dirty="0" smtClean="0">
                  <a:solidFill>
                    <a:srgbClr val="C00000"/>
                  </a:solidFill>
                  <a:latin typeface="Arial Narrow" panose="020B0606020202030204" pitchFamily="34" charset="0"/>
                </a:rPr>
                <a:t>Maximum N uptake rate</a:t>
              </a:r>
              <a:endParaRPr lang="en-US" b="1" dirty="0">
                <a:solidFill>
                  <a:srgbClr val="C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696972" y="4648200"/>
              <a:ext cx="154553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US" b="1" dirty="0" smtClean="0">
                  <a:solidFill>
                    <a:srgbClr val="C00000"/>
                  </a:solidFill>
                  <a:latin typeface="Arial Narrow" panose="020B0606020202030204" pitchFamily="34" charset="0"/>
                </a:rPr>
                <a:t>Period of rapid N uptake</a:t>
              </a:r>
              <a:endParaRPr lang="en-US" b="1" dirty="0">
                <a:solidFill>
                  <a:srgbClr val="C00000"/>
                </a:solidFill>
                <a:latin typeface="Arial Narrow" panose="020B0606020202030204" pitchFamily="34" charset="0"/>
              </a:endParaRPr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 flipH="1">
              <a:off x="1752600" y="3423395"/>
              <a:ext cx="609600" cy="569651"/>
            </a:xfrm>
            <a:prstGeom prst="straightConnector1">
              <a:avLst/>
            </a:prstGeom>
            <a:ln w="2222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2971800" y="4506153"/>
              <a:ext cx="838200" cy="0"/>
            </a:xfrm>
            <a:prstGeom prst="straightConnector1">
              <a:avLst/>
            </a:prstGeom>
            <a:ln w="2222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Box 68"/>
          <p:cNvSpPr txBox="1"/>
          <p:nvPr/>
        </p:nvSpPr>
        <p:spPr>
          <a:xfrm>
            <a:off x="2460331" y="6146861"/>
            <a:ext cx="3854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(Sullivan, et. al., 1999. Oregon State)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129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Question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391400" cy="4144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How to make soil available N matches with my crop N demand?</a:t>
            </a:r>
            <a:endParaRPr lang="en-US" sz="3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929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6295" y="3756184"/>
            <a:ext cx="8426705" cy="2944654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336295" y="974376"/>
            <a:ext cx="8426704" cy="2795777"/>
          </a:xfrm>
          <a:prstGeom prst="rect">
            <a:avLst/>
          </a:prstGeom>
          <a:gradFill>
            <a:gsLst>
              <a:gs pos="0">
                <a:srgbClr val="BAF0EA"/>
              </a:gs>
              <a:gs pos="50000">
                <a:srgbClr val="DCF8F8"/>
              </a:gs>
              <a:gs pos="100000">
                <a:srgbClr val="BFF9F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490975" y="1148080"/>
            <a:ext cx="1737360" cy="603504"/>
          </a:xfrm>
          <a:prstGeom prst="ellipse">
            <a:avLst/>
          </a:prstGeom>
          <a:solidFill>
            <a:srgbClr val="068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rIns="18288" rtlCol="0" anchor="ctr"/>
          <a:lstStyle/>
          <a:p>
            <a:pPr algn="ctr">
              <a:lnSpc>
                <a:spcPts val="2000"/>
              </a:lnSpc>
            </a:pPr>
            <a:r>
              <a:rPr lang="en-US" b="1" dirty="0" smtClean="0">
                <a:latin typeface="Arial Narrow" panose="020B0606020202030204" pitchFamily="34" charset="0"/>
              </a:rPr>
              <a:t>Atmospheric N</a:t>
            </a:r>
            <a:endParaRPr lang="en-US" b="1" dirty="0">
              <a:latin typeface="Arial Narrow" panose="020B0606020202030204" pitchFamily="34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4906039" y="5806200"/>
            <a:ext cx="1293350" cy="603504"/>
            <a:chOff x="2409978" y="4727448"/>
            <a:chExt cx="1400021" cy="703072"/>
          </a:xfrm>
        </p:grpSpPr>
        <p:sp>
          <p:nvSpPr>
            <p:cNvPr id="59" name="Right Arrow 58"/>
            <p:cNvSpPr/>
            <p:nvPr/>
          </p:nvSpPr>
          <p:spPr>
            <a:xfrm>
              <a:off x="2427178" y="4727448"/>
              <a:ext cx="1382821" cy="703072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latin typeface="Arial Narrow" panose="020B0606020202030204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409978" y="4854654"/>
              <a:ext cx="1338194" cy="43026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>
                  <a:latin typeface="Arial Narrow" panose="020B0606020202030204" pitchFamily="34" charset="0"/>
                </a:rPr>
                <a:t>Nitrification</a:t>
              </a:r>
              <a:endParaRPr lang="en-US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1708712" y="5370930"/>
            <a:ext cx="1826509" cy="843808"/>
            <a:chOff x="-2243093" y="5051525"/>
            <a:chExt cx="1826509" cy="843808"/>
          </a:xfrm>
        </p:grpSpPr>
        <p:grpSp>
          <p:nvGrpSpPr>
            <p:cNvPr id="62" name="Group 61"/>
            <p:cNvGrpSpPr/>
            <p:nvPr/>
          </p:nvGrpSpPr>
          <p:grpSpPr>
            <a:xfrm rot="1130336">
              <a:off x="-2243093" y="5291829"/>
              <a:ext cx="1645920" cy="603504"/>
              <a:chOff x="2170640" y="4641602"/>
              <a:chExt cx="1781666" cy="703072"/>
            </a:xfrm>
          </p:grpSpPr>
          <p:sp>
            <p:nvSpPr>
              <p:cNvPr id="66" name="Right Arrow 65"/>
              <p:cNvSpPr/>
              <p:nvPr/>
            </p:nvSpPr>
            <p:spPr>
              <a:xfrm>
                <a:off x="2170640" y="4641602"/>
                <a:ext cx="1781666" cy="703072"/>
              </a:xfrm>
              <a:prstGeom prst="rightArrow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2247173" y="4757958"/>
                <a:ext cx="14478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dirty="0">
                    <a:latin typeface="Arial Narrow" panose="020B0606020202030204" pitchFamily="34" charset="0"/>
                  </a:rPr>
                  <a:t>Mineralization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 rot="1207982">
              <a:off x="-1991121" y="5051525"/>
              <a:ext cx="1574537" cy="356084"/>
              <a:chOff x="2287827" y="4852948"/>
              <a:chExt cx="1704399" cy="414832"/>
            </a:xfrm>
          </p:grpSpPr>
          <p:sp>
            <p:nvSpPr>
              <p:cNvPr id="64" name="Right Arrow 63"/>
              <p:cNvSpPr/>
              <p:nvPr/>
            </p:nvSpPr>
            <p:spPr>
              <a:xfrm rot="10800000">
                <a:off x="2287827" y="4852948"/>
                <a:ext cx="1704399" cy="414832"/>
              </a:xfrm>
              <a:prstGeom prst="rightArrow">
                <a:avLst>
                  <a:gd name="adj1" fmla="val 50000"/>
                  <a:gd name="adj2" fmla="val 48702"/>
                </a:avLst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2515058" y="4866193"/>
                <a:ext cx="1320844" cy="3585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b="1" dirty="0" smtClean="0">
                    <a:latin typeface="Arial Narrow" panose="020B0606020202030204" pitchFamily="34" charset="0"/>
                  </a:rPr>
                  <a:t>Immobilization</a:t>
                </a:r>
                <a:endParaRPr lang="en-US" sz="1400" b="1" dirty="0">
                  <a:latin typeface="Arial Narrow" panose="020B0606020202030204" pitchFamily="34" charset="0"/>
                </a:endParaRPr>
              </a:p>
            </p:txBody>
          </p:sp>
        </p:grpSp>
      </p:grpSp>
      <p:grpSp>
        <p:nvGrpSpPr>
          <p:cNvPr id="68" name="Group 67"/>
          <p:cNvGrpSpPr/>
          <p:nvPr/>
        </p:nvGrpSpPr>
        <p:grpSpPr>
          <a:xfrm>
            <a:off x="503935" y="1764284"/>
            <a:ext cx="4384040" cy="4692396"/>
            <a:chOff x="670560" y="1530604"/>
            <a:chExt cx="4384040" cy="4692396"/>
          </a:xfrm>
        </p:grpSpPr>
        <p:sp>
          <p:nvSpPr>
            <p:cNvPr id="69" name="Rectangle 68"/>
            <p:cNvSpPr/>
            <p:nvPr/>
          </p:nvSpPr>
          <p:spPr>
            <a:xfrm>
              <a:off x="670560" y="1530604"/>
              <a:ext cx="1280160" cy="67665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" tIns="45720" rIns="18288" bIns="27432" rtlCol="0" anchor="t" anchorCtr="0"/>
            <a:lstStyle/>
            <a:p>
              <a:pPr algn="ctr">
                <a:lnSpc>
                  <a:spcPts val="1600"/>
                </a:lnSpc>
                <a:spcBef>
                  <a:spcPts val="600"/>
                </a:spcBef>
              </a:pPr>
              <a:r>
                <a:rPr lang="en-US" sz="1700" b="1" kern="100" dirty="0" smtClean="0">
                  <a:latin typeface="Arial Narrow" panose="020B0606020202030204" pitchFamily="34" charset="0"/>
                </a:rPr>
                <a:t>Atmospheric fixation and deposition</a:t>
              </a:r>
              <a:endParaRPr lang="en-US" sz="1700" b="1" kern="100" dirty="0">
                <a:latin typeface="Arial Narrow" panose="020B0606020202030204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64489" y="2353056"/>
              <a:ext cx="1481328" cy="4572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" tIns="45720" rIns="18288" bIns="27432" rtlCol="0" anchor="t" anchorCtr="0"/>
            <a:lstStyle/>
            <a:p>
              <a:pPr algn="ctr">
                <a:lnSpc>
                  <a:spcPts val="1600"/>
                </a:lnSpc>
              </a:pPr>
              <a:r>
                <a:rPr lang="en-US" b="1" kern="400" dirty="0" smtClean="0">
                  <a:latin typeface="Arial Narrow" panose="020B0606020202030204" pitchFamily="34" charset="0"/>
                </a:rPr>
                <a:t>Animal manure</a:t>
              </a:r>
            </a:p>
            <a:p>
              <a:pPr algn="ctr">
                <a:lnSpc>
                  <a:spcPts val="1600"/>
                </a:lnSpc>
              </a:pPr>
              <a:r>
                <a:rPr lang="en-US" b="1" kern="400" dirty="0" smtClean="0">
                  <a:latin typeface="Arial Narrow" panose="020B0606020202030204" pitchFamily="34" charset="0"/>
                </a:rPr>
                <a:t>and biosolids</a:t>
              </a:r>
              <a:endParaRPr lang="en-US" b="1" kern="400" dirty="0">
                <a:latin typeface="Arial Narrow" panose="020B0606020202030204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423160" y="3079496"/>
              <a:ext cx="777240" cy="41148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" tIns="45720" rIns="18288" bIns="27432" rtlCol="0" anchor="t" anchorCtr="0"/>
            <a:lstStyle/>
            <a:p>
              <a:pPr algn="ctr">
                <a:lnSpc>
                  <a:spcPts val="1400"/>
                </a:lnSpc>
                <a:spcBef>
                  <a:spcPts val="600"/>
                </a:spcBef>
              </a:pPr>
              <a:r>
                <a:rPr lang="en-US" b="1" kern="100" dirty="0" smtClean="0">
                  <a:latin typeface="Arial Narrow" panose="020B0606020202030204" pitchFamily="34" charset="0"/>
                </a:rPr>
                <a:t>Plant </a:t>
              </a:r>
            </a:p>
            <a:p>
              <a:pPr algn="ctr">
                <a:lnSpc>
                  <a:spcPts val="1400"/>
                </a:lnSpc>
              </a:pPr>
              <a:r>
                <a:rPr lang="en-US" b="1" kern="100" dirty="0" smtClean="0">
                  <a:latin typeface="Arial Narrow" panose="020B0606020202030204" pitchFamily="34" charset="0"/>
                </a:rPr>
                <a:t>residue</a:t>
              </a:r>
              <a:endParaRPr lang="en-US" b="1" kern="100" dirty="0">
                <a:latin typeface="Arial Narrow" panose="020B0606020202030204" pitchFamily="34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723900" y="3581400"/>
              <a:ext cx="1005840" cy="4572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" tIns="45720" rIns="18288" bIns="27432" rtlCol="0" anchor="t" anchorCtr="0"/>
            <a:lstStyle/>
            <a:p>
              <a:pPr algn="ctr">
                <a:lnSpc>
                  <a:spcPts val="1600"/>
                </a:lnSpc>
                <a:spcBef>
                  <a:spcPts val="600"/>
                </a:spcBef>
              </a:pPr>
              <a:r>
                <a:rPr lang="en-US" b="1" kern="100" dirty="0" smtClean="0">
                  <a:latin typeface="Arial Narrow" panose="020B0606020202030204" pitchFamily="34" charset="0"/>
                </a:rPr>
                <a:t>Biological fixation</a:t>
              </a:r>
              <a:endParaRPr lang="en-US" b="1" kern="100" dirty="0">
                <a:latin typeface="Arial Narrow" panose="020B0606020202030204" pitchFamily="34" charset="0"/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1074799" y="4727448"/>
              <a:ext cx="1060704" cy="612648"/>
            </a:xfrm>
            <a:prstGeom prst="ellipse">
              <a:avLst/>
            </a:prstGeom>
            <a:solidFill>
              <a:srgbClr val="0688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" rIns="18288" rtlCol="0" anchor="ctr"/>
            <a:lstStyle/>
            <a:p>
              <a:pPr algn="ctr">
                <a:lnSpc>
                  <a:spcPts val="2000"/>
                </a:lnSpc>
              </a:pPr>
              <a:r>
                <a:rPr lang="en-US" b="1" dirty="0" smtClean="0">
                  <a:latin typeface="Arial Narrow" panose="020B0606020202030204" pitchFamily="34" charset="0"/>
                </a:rPr>
                <a:t>Organic N</a:t>
              </a:r>
              <a:endParaRPr lang="en-US" b="1" dirty="0">
                <a:latin typeface="Arial Narrow" panose="020B0606020202030204" pitchFamily="34" charset="0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3469640" y="5582920"/>
              <a:ext cx="1584960" cy="640080"/>
            </a:xfrm>
            <a:prstGeom prst="ellipse">
              <a:avLst/>
            </a:prstGeom>
            <a:solidFill>
              <a:srgbClr val="0688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" rIns="18288" rtlCol="0" anchor="ctr"/>
            <a:lstStyle/>
            <a:p>
              <a:pPr algn="ctr">
                <a:lnSpc>
                  <a:spcPts val="2000"/>
                </a:lnSpc>
              </a:pPr>
              <a:r>
                <a:rPr lang="en-US" b="1" dirty="0" smtClean="0">
                  <a:latin typeface="Arial Narrow" panose="020B0606020202030204" pitchFamily="34" charset="0"/>
                </a:rPr>
                <a:t>Ammonium N (NH</a:t>
              </a:r>
              <a:r>
                <a:rPr lang="en-US" b="1" baseline="-25000" dirty="0" smtClean="0">
                  <a:latin typeface="Arial Narrow" panose="020B0606020202030204" pitchFamily="34" charset="0"/>
                </a:rPr>
                <a:t>4</a:t>
              </a:r>
              <a:r>
                <a:rPr lang="en-US" b="1" baseline="30000" dirty="0" smtClean="0">
                  <a:latin typeface="Arial Narrow" panose="020B0606020202030204" pitchFamily="34" charset="0"/>
                </a:rPr>
                <a:t>+</a:t>
              </a:r>
              <a:r>
                <a:rPr lang="en-US" b="1" dirty="0" smtClean="0">
                  <a:latin typeface="Arial Narrow" panose="020B0606020202030204" pitchFamily="34" charset="0"/>
                </a:rPr>
                <a:t>)</a:t>
              </a:r>
              <a:endParaRPr lang="en-US" b="1" dirty="0">
                <a:latin typeface="Arial Narrow" panose="020B0606020202030204" pitchFamily="34" charset="0"/>
              </a:endParaRPr>
            </a:p>
          </p:txBody>
        </p:sp>
        <p:cxnSp>
          <p:nvCxnSpPr>
            <p:cNvPr id="75" name="Curved Connector 74"/>
            <p:cNvCxnSpPr/>
            <p:nvPr/>
          </p:nvCxnSpPr>
          <p:spPr>
            <a:xfrm rot="16200000" flipH="1">
              <a:off x="708087" y="3652455"/>
              <a:ext cx="1972056" cy="177929"/>
            </a:xfrm>
            <a:prstGeom prst="curvedConnector3">
              <a:avLst>
                <a:gd name="adj1" fmla="val 7496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urved Connector 75"/>
            <p:cNvCxnSpPr/>
            <p:nvPr/>
          </p:nvCxnSpPr>
          <p:spPr>
            <a:xfrm rot="5400000">
              <a:off x="1629668" y="3766311"/>
              <a:ext cx="1236469" cy="685804"/>
            </a:xfrm>
            <a:prstGeom prst="curvedConnector3">
              <a:avLst>
                <a:gd name="adj1" fmla="val 21241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urved Connector 76"/>
            <p:cNvCxnSpPr>
              <a:endCxn id="73" idx="1"/>
            </p:cNvCxnSpPr>
            <p:nvPr/>
          </p:nvCxnSpPr>
          <p:spPr>
            <a:xfrm rot="16200000" flipH="1">
              <a:off x="658029" y="4245061"/>
              <a:ext cx="778566" cy="365647"/>
            </a:xfrm>
            <a:prstGeom prst="curved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672195" y="2207260"/>
              <a:ext cx="13153" cy="38938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urved Connector 78"/>
            <p:cNvCxnSpPr>
              <a:endCxn id="74" idx="3"/>
            </p:cNvCxnSpPr>
            <p:nvPr/>
          </p:nvCxnSpPr>
          <p:spPr>
            <a:xfrm>
              <a:off x="685348" y="6068854"/>
              <a:ext cx="3016404" cy="60408"/>
            </a:xfrm>
            <a:prstGeom prst="curvedConnector4">
              <a:avLst>
                <a:gd name="adj1" fmla="val 46153"/>
                <a:gd name="adj2" fmla="val 352284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7275260" y="6034533"/>
            <a:ext cx="1379220" cy="491743"/>
            <a:chOff x="7507224" y="5800853"/>
            <a:chExt cx="1379220" cy="491743"/>
          </a:xfrm>
        </p:grpSpPr>
        <p:sp>
          <p:nvSpPr>
            <p:cNvPr id="81" name="Rectangle 80"/>
            <p:cNvSpPr/>
            <p:nvPr/>
          </p:nvSpPr>
          <p:spPr>
            <a:xfrm>
              <a:off x="7972044" y="6027420"/>
              <a:ext cx="914400" cy="26517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" tIns="45720" rIns="18288" bIns="27432" rtlCol="0" anchor="t" anchorCtr="0"/>
            <a:lstStyle/>
            <a:p>
              <a:pPr algn="ctr">
                <a:lnSpc>
                  <a:spcPts val="1400"/>
                </a:lnSpc>
                <a:spcBef>
                  <a:spcPts val="600"/>
                </a:spcBef>
              </a:pPr>
              <a:r>
                <a:rPr lang="en-US" b="1" kern="100" dirty="0" smtClean="0">
                  <a:latin typeface="Arial Narrow" panose="020B0606020202030204" pitchFamily="34" charset="0"/>
                </a:rPr>
                <a:t>Leaching</a:t>
              </a:r>
              <a:endParaRPr lang="en-US" b="1" kern="100" dirty="0">
                <a:latin typeface="Arial Narrow" panose="020B0606020202030204" pitchFamily="34" charset="0"/>
              </a:endParaRPr>
            </a:p>
          </p:txBody>
        </p:sp>
        <p:cxnSp>
          <p:nvCxnSpPr>
            <p:cNvPr id="82" name="Straight Arrow Connector 81"/>
            <p:cNvCxnSpPr>
              <a:stCxn id="100" idx="6"/>
              <a:endCxn id="81" idx="1"/>
            </p:cNvCxnSpPr>
            <p:nvPr/>
          </p:nvCxnSpPr>
          <p:spPr>
            <a:xfrm>
              <a:off x="7507224" y="5800853"/>
              <a:ext cx="464820" cy="35915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5123209" y="1406521"/>
            <a:ext cx="3401932" cy="4358400"/>
            <a:chOff x="5228336" y="1449832"/>
            <a:chExt cx="3401932" cy="4358400"/>
          </a:xfrm>
        </p:grpSpPr>
        <p:sp>
          <p:nvSpPr>
            <p:cNvPr id="84" name="Rectangle 83"/>
            <p:cNvSpPr/>
            <p:nvPr/>
          </p:nvSpPr>
          <p:spPr>
            <a:xfrm>
              <a:off x="7295244" y="4513229"/>
              <a:ext cx="1335024" cy="2286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" tIns="45720" rIns="18288" bIns="27432" rtlCol="0" anchor="t" anchorCtr="0"/>
            <a:lstStyle/>
            <a:p>
              <a:pPr algn="ctr">
                <a:lnSpc>
                  <a:spcPts val="1400"/>
                </a:lnSpc>
                <a:spcBef>
                  <a:spcPts val="600"/>
                </a:spcBef>
              </a:pPr>
              <a:r>
                <a:rPr lang="en-US" b="1" kern="100" dirty="0" smtClean="0">
                  <a:latin typeface="Arial Narrow" panose="020B0606020202030204" pitchFamily="34" charset="0"/>
                </a:rPr>
                <a:t>Denitrification</a:t>
              </a:r>
              <a:endParaRPr lang="en-US" b="1" kern="100" dirty="0">
                <a:latin typeface="Arial Narrow" panose="020B0606020202030204" pitchFamily="34" charset="0"/>
              </a:endParaRPr>
            </a:p>
          </p:txBody>
        </p:sp>
        <p:cxnSp>
          <p:nvCxnSpPr>
            <p:cNvPr id="85" name="Curved Connector 84"/>
            <p:cNvCxnSpPr>
              <a:stCxn id="100" idx="7"/>
            </p:cNvCxnSpPr>
            <p:nvPr/>
          </p:nvCxnSpPr>
          <p:spPr>
            <a:xfrm rot="5400000" flipH="1" flipV="1">
              <a:off x="7095008" y="4764065"/>
              <a:ext cx="1084976" cy="1003357"/>
            </a:xfrm>
            <a:prstGeom prst="curved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urved Connector 85"/>
            <p:cNvCxnSpPr>
              <a:endCxn id="56" idx="6"/>
            </p:cNvCxnSpPr>
            <p:nvPr/>
          </p:nvCxnSpPr>
          <p:spPr>
            <a:xfrm rot="16200000" flipV="1">
              <a:off x="5155867" y="1522301"/>
              <a:ext cx="3055777" cy="2910840"/>
            </a:xfrm>
            <a:prstGeom prst="curvedConnector2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oup 86"/>
          <p:cNvGrpSpPr/>
          <p:nvPr/>
        </p:nvGrpSpPr>
        <p:grpSpPr>
          <a:xfrm>
            <a:off x="4707852" y="1600205"/>
            <a:ext cx="2423117" cy="4395483"/>
            <a:chOff x="4777783" y="1281175"/>
            <a:chExt cx="2423117" cy="4395483"/>
          </a:xfrm>
        </p:grpSpPr>
        <p:sp>
          <p:nvSpPr>
            <p:cNvPr id="88" name="Rectangle 87"/>
            <p:cNvSpPr/>
            <p:nvPr/>
          </p:nvSpPr>
          <p:spPr>
            <a:xfrm>
              <a:off x="5865876" y="3238500"/>
              <a:ext cx="1335024" cy="2286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" tIns="45720" rIns="18288" bIns="27432" rtlCol="0" anchor="t" anchorCtr="0"/>
            <a:lstStyle/>
            <a:p>
              <a:pPr algn="ctr">
                <a:lnSpc>
                  <a:spcPts val="1400"/>
                </a:lnSpc>
                <a:spcBef>
                  <a:spcPts val="600"/>
                </a:spcBef>
              </a:pPr>
              <a:r>
                <a:rPr lang="en-US" b="1" kern="100" dirty="0" smtClean="0">
                  <a:latin typeface="Arial Narrow" panose="020B0606020202030204" pitchFamily="34" charset="0"/>
                </a:rPr>
                <a:t>Volatilization</a:t>
              </a:r>
              <a:endParaRPr lang="en-US" b="1" kern="100" dirty="0">
                <a:latin typeface="Arial Narrow" panose="020B0606020202030204" pitchFamily="34" charset="0"/>
              </a:endParaRPr>
            </a:p>
          </p:txBody>
        </p:sp>
        <p:cxnSp>
          <p:nvCxnSpPr>
            <p:cNvPr id="89" name="Curved Connector 88"/>
            <p:cNvCxnSpPr>
              <a:stCxn id="74" idx="7"/>
            </p:cNvCxnSpPr>
            <p:nvPr/>
          </p:nvCxnSpPr>
          <p:spPr>
            <a:xfrm rot="5400000" flipH="1" flipV="1">
              <a:off x="4601981" y="3617744"/>
              <a:ext cx="2234716" cy="1883112"/>
            </a:xfrm>
            <a:prstGeom prst="curved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urved Connector 89"/>
            <p:cNvCxnSpPr/>
            <p:nvPr/>
          </p:nvCxnSpPr>
          <p:spPr>
            <a:xfrm rot="16200000" flipV="1">
              <a:off x="4979018" y="1495298"/>
              <a:ext cx="1919225" cy="1490980"/>
            </a:xfrm>
            <a:prstGeom prst="curvedConnector3">
              <a:avLst>
                <a:gd name="adj1" fmla="val 79116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7249074" y="3333897"/>
            <a:ext cx="1472184" cy="420624"/>
            <a:chOff x="7290816" y="3084576"/>
            <a:chExt cx="1472184" cy="420624"/>
          </a:xfrm>
        </p:grpSpPr>
        <p:sp>
          <p:nvSpPr>
            <p:cNvPr id="96" name="Rectangle 95"/>
            <p:cNvSpPr/>
            <p:nvPr/>
          </p:nvSpPr>
          <p:spPr>
            <a:xfrm>
              <a:off x="7290816" y="3084576"/>
              <a:ext cx="786384" cy="420624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" tIns="45720" rIns="18288" bIns="27432" rtlCol="0" anchor="t" anchorCtr="0"/>
            <a:lstStyle/>
            <a:p>
              <a:pPr algn="ctr">
                <a:lnSpc>
                  <a:spcPts val="1400"/>
                </a:lnSpc>
              </a:pPr>
              <a:r>
                <a:rPr lang="en-US" b="1" kern="100" dirty="0" smtClean="0">
                  <a:latin typeface="Arial Narrow" panose="020B0606020202030204" pitchFamily="34" charset="0"/>
                </a:rPr>
                <a:t>Runoff</a:t>
              </a:r>
            </a:p>
            <a:p>
              <a:pPr algn="ctr">
                <a:lnSpc>
                  <a:spcPts val="1400"/>
                </a:lnSpc>
              </a:pPr>
              <a:r>
                <a:rPr lang="en-US" b="1" kern="100" dirty="0" smtClean="0">
                  <a:latin typeface="Arial Narrow" panose="020B0606020202030204" pitchFamily="34" charset="0"/>
                </a:rPr>
                <a:t>Erosion</a:t>
              </a:r>
            </a:p>
            <a:p>
              <a:pPr algn="ctr">
                <a:lnSpc>
                  <a:spcPts val="1400"/>
                </a:lnSpc>
              </a:pPr>
              <a:endParaRPr lang="en-US" b="1" kern="100" dirty="0">
                <a:latin typeface="Arial Narrow" panose="020B0606020202030204" pitchFamily="34" charset="0"/>
              </a:endParaRPr>
            </a:p>
          </p:txBody>
        </p:sp>
        <p:cxnSp>
          <p:nvCxnSpPr>
            <p:cNvPr id="97" name="Curved Connector 96"/>
            <p:cNvCxnSpPr/>
            <p:nvPr/>
          </p:nvCxnSpPr>
          <p:spPr>
            <a:xfrm>
              <a:off x="8095488" y="3200400"/>
              <a:ext cx="667512" cy="12700"/>
            </a:xfrm>
            <a:prstGeom prst="curvedConnector3">
              <a:avLst>
                <a:gd name="adj1" fmla="val 40487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>
            <a:off x="4475222" y="2519680"/>
            <a:ext cx="2825753" cy="3834893"/>
            <a:chOff x="4641847" y="2228087"/>
            <a:chExt cx="2825753" cy="3834893"/>
          </a:xfrm>
        </p:grpSpPr>
        <p:sp>
          <p:nvSpPr>
            <p:cNvPr id="99" name="Rectangle 98"/>
            <p:cNvSpPr/>
            <p:nvPr/>
          </p:nvSpPr>
          <p:spPr>
            <a:xfrm>
              <a:off x="5123434" y="2228087"/>
              <a:ext cx="1188720" cy="42062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" tIns="45720" rIns="18288" bIns="27432" rtlCol="0" anchor="t" anchorCtr="0"/>
            <a:lstStyle/>
            <a:p>
              <a:pPr algn="ctr">
                <a:lnSpc>
                  <a:spcPts val="1400"/>
                </a:lnSpc>
                <a:spcBef>
                  <a:spcPts val="600"/>
                </a:spcBef>
              </a:pPr>
              <a:r>
                <a:rPr lang="en-US" b="1" kern="100" dirty="0" smtClean="0">
                  <a:latin typeface="Arial Narrow" panose="020B0606020202030204" pitchFamily="34" charset="0"/>
                </a:rPr>
                <a:t>Commercial fertilizers</a:t>
              </a:r>
              <a:endParaRPr lang="en-US" b="1" kern="100" dirty="0">
                <a:latin typeface="Arial Narrow" panose="020B0606020202030204" pitchFamily="34" charset="0"/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6339840" y="5422900"/>
              <a:ext cx="1127760" cy="640080"/>
            </a:xfrm>
            <a:prstGeom prst="ellipse">
              <a:avLst/>
            </a:prstGeom>
            <a:solidFill>
              <a:srgbClr val="0688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" rIns="18288" rtlCol="0" anchor="ctr"/>
            <a:lstStyle/>
            <a:p>
              <a:pPr algn="ctr">
                <a:lnSpc>
                  <a:spcPts val="2000"/>
                </a:lnSpc>
              </a:pPr>
              <a:r>
                <a:rPr lang="en-US" b="1" dirty="0" smtClean="0">
                  <a:latin typeface="Arial Narrow" panose="020B0606020202030204" pitchFamily="34" charset="0"/>
                </a:rPr>
                <a:t>Nitrate N (NO</a:t>
              </a:r>
              <a:r>
                <a:rPr lang="en-US" b="1" baseline="-25000" dirty="0" smtClean="0">
                  <a:latin typeface="Arial Narrow" panose="020B0606020202030204" pitchFamily="34" charset="0"/>
                </a:rPr>
                <a:t>3</a:t>
              </a:r>
              <a:r>
                <a:rPr lang="en-US" b="1" baseline="30000" dirty="0" smtClean="0">
                  <a:latin typeface="Arial Narrow" panose="020B0606020202030204" pitchFamily="34" charset="0"/>
                </a:rPr>
                <a:t>-</a:t>
              </a:r>
              <a:r>
                <a:rPr lang="en-US" b="1" dirty="0" smtClean="0">
                  <a:latin typeface="Arial Narrow" panose="020B0606020202030204" pitchFamily="34" charset="0"/>
                </a:rPr>
                <a:t>)</a:t>
              </a:r>
              <a:endParaRPr lang="en-US" b="1" dirty="0">
                <a:latin typeface="Arial Narrow" panose="020B0606020202030204" pitchFamily="34" charset="0"/>
              </a:endParaRPr>
            </a:p>
          </p:txBody>
        </p:sp>
        <p:cxnSp>
          <p:nvCxnSpPr>
            <p:cNvPr id="101" name="Curved Connector 100"/>
            <p:cNvCxnSpPr/>
            <p:nvPr/>
          </p:nvCxnSpPr>
          <p:spPr>
            <a:xfrm rot="16200000" flipH="1">
              <a:off x="4768216" y="3485516"/>
              <a:ext cx="2774191" cy="1100578"/>
            </a:xfrm>
            <a:prstGeom prst="curvedConnector3">
              <a:avLst>
                <a:gd name="adj1" fmla="val 64191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urved Connector 101"/>
            <p:cNvCxnSpPr/>
            <p:nvPr/>
          </p:nvCxnSpPr>
          <p:spPr>
            <a:xfrm rot="5400000">
              <a:off x="3862293" y="3859051"/>
              <a:ext cx="2522283" cy="963176"/>
            </a:xfrm>
            <a:prstGeom prst="curvedConnector3">
              <a:avLst>
                <a:gd name="adj1" fmla="val 56042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 107"/>
          <p:cNvGrpSpPr/>
          <p:nvPr/>
        </p:nvGrpSpPr>
        <p:grpSpPr>
          <a:xfrm>
            <a:off x="3313405" y="3060192"/>
            <a:ext cx="1417939" cy="1036880"/>
            <a:chOff x="3358110" y="3060192"/>
            <a:chExt cx="1417939" cy="1036880"/>
          </a:xfrm>
        </p:grpSpPr>
        <p:pic>
          <p:nvPicPr>
            <p:cNvPr id="109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21121" r="2508" b="10062"/>
            <a:stretch/>
          </p:blipFill>
          <p:spPr bwMode="auto">
            <a:xfrm>
              <a:off x="3375480" y="3060192"/>
              <a:ext cx="1389261" cy="711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5476" t="63796" r="46393" b="5911"/>
            <a:stretch/>
          </p:blipFill>
          <p:spPr bwMode="auto">
            <a:xfrm>
              <a:off x="4369269" y="3770903"/>
              <a:ext cx="406780" cy="324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5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5476" t="63796" r="46393" b="5911"/>
            <a:stretch/>
          </p:blipFill>
          <p:spPr bwMode="auto">
            <a:xfrm>
              <a:off x="4010891" y="3772460"/>
              <a:ext cx="406780" cy="324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6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5476" t="63796" r="46393" b="5911"/>
            <a:stretch/>
          </p:blipFill>
          <p:spPr bwMode="auto">
            <a:xfrm>
              <a:off x="3629891" y="3771900"/>
              <a:ext cx="406780" cy="324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7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1249" t="63848" r="46393" b="5911"/>
            <a:stretch/>
          </p:blipFill>
          <p:spPr bwMode="auto">
            <a:xfrm>
              <a:off x="3358110" y="3772460"/>
              <a:ext cx="345185" cy="3240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3694118" y="4095515"/>
            <a:ext cx="2720455" cy="1721085"/>
            <a:chOff x="3738823" y="4095515"/>
            <a:chExt cx="2720455" cy="1721085"/>
          </a:xfrm>
        </p:grpSpPr>
        <p:grpSp>
          <p:nvGrpSpPr>
            <p:cNvPr id="91" name="Group 90"/>
            <p:cNvGrpSpPr/>
            <p:nvPr/>
          </p:nvGrpSpPr>
          <p:grpSpPr>
            <a:xfrm>
              <a:off x="3738823" y="4373880"/>
              <a:ext cx="2720455" cy="1442720"/>
              <a:chOff x="3825240" y="4152900"/>
              <a:chExt cx="2720455" cy="1442720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825240" y="4152900"/>
                <a:ext cx="822960" cy="54864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288" tIns="45720" rIns="18288" bIns="27432" rtlCol="0" anchor="t" anchorCtr="0"/>
              <a:lstStyle/>
              <a:p>
                <a:pPr algn="ctr">
                  <a:lnSpc>
                    <a:spcPts val="1800"/>
                  </a:lnSpc>
                </a:pPr>
                <a:r>
                  <a:rPr lang="en-US" b="1" kern="100" dirty="0" smtClean="0">
                    <a:latin typeface="Arial Narrow" panose="020B0606020202030204" pitchFamily="34" charset="0"/>
                  </a:rPr>
                  <a:t>Plant Uptake</a:t>
                </a:r>
              </a:p>
              <a:p>
                <a:pPr algn="ctr">
                  <a:lnSpc>
                    <a:spcPts val="1800"/>
                  </a:lnSpc>
                </a:pPr>
                <a:endParaRPr lang="en-US" b="1" kern="100" dirty="0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93" name="Curved Connector 92"/>
              <p:cNvCxnSpPr>
                <a:stCxn id="74" idx="0"/>
                <a:endCxn id="92" idx="2"/>
              </p:cNvCxnSpPr>
              <p:nvPr/>
            </p:nvCxnSpPr>
            <p:spPr>
              <a:xfrm rot="16200000" flipV="1">
                <a:off x="3822729" y="5115531"/>
                <a:ext cx="894080" cy="66097"/>
              </a:xfrm>
              <a:prstGeom prst="curvedConnector3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Curved Connector 93"/>
              <p:cNvCxnSpPr>
                <a:stCxn id="100" idx="1"/>
                <a:endCxn id="92" idx="3"/>
              </p:cNvCxnSpPr>
              <p:nvPr/>
            </p:nvCxnSpPr>
            <p:spPr>
              <a:xfrm rot="16200000" flipV="1">
                <a:off x="5016932" y="4058489"/>
                <a:ext cx="1160031" cy="1897494"/>
              </a:xfrm>
              <a:prstGeom prst="curvedConnector2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4" name="Straight Arrow Connector 113"/>
            <p:cNvCxnSpPr/>
            <p:nvPr/>
          </p:nvCxnSpPr>
          <p:spPr>
            <a:xfrm flipV="1">
              <a:off x="4150303" y="4095515"/>
              <a:ext cx="0" cy="247378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3" name="Group 2052"/>
          <p:cNvGrpSpPr/>
          <p:nvPr/>
        </p:nvGrpSpPr>
        <p:grpSpPr>
          <a:xfrm>
            <a:off x="2494714" y="1928876"/>
            <a:ext cx="1471700" cy="1131316"/>
            <a:chOff x="2539419" y="1928876"/>
            <a:chExt cx="1471700" cy="1131316"/>
          </a:xfrm>
        </p:grpSpPr>
        <p:sp>
          <p:nvSpPr>
            <p:cNvPr id="57" name="Rectangle 56"/>
            <p:cNvSpPr/>
            <p:nvPr/>
          </p:nvSpPr>
          <p:spPr>
            <a:xfrm>
              <a:off x="2539419" y="1928876"/>
              <a:ext cx="786384" cy="420624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" tIns="45720" rIns="18288" bIns="27432" rtlCol="0" anchor="t" anchorCtr="0"/>
            <a:lstStyle/>
            <a:p>
              <a:pPr algn="ctr">
                <a:lnSpc>
                  <a:spcPts val="1400"/>
                </a:lnSpc>
              </a:pPr>
              <a:r>
                <a:rPr lang="en-US" b="1" kern="100" dirty="0" smtClean="0">
                  <a:latin typeface="Arial Narrow" panose="020B0606020202030204" pitchFamily="34" charset="0"/>
                </a:rPr>
                <a:t>Crop harvest</a:t>
              </a:r>
            </a:p>
            <a:p>
              <a:pPr algn="ctr">
                <a:lnSpc>
                  <a:spcPts val="1400"/>
                </a:lnSpc>
              </a:pPr>
              <a:endParaRPr lang="en-US" b="1" kern="100" dirty="0">
                <a:latin typeface="Arial Narrow" panose="020B0606020202030204" pitchFamily="34" charset="0"/>
              </a:endParaRPr>
            </a:p>
          </p:txBody>
        </p:sp>
        <p:cxnSp>
          <p:nvCxnSpPr>
            <p:cNvPr id="121" name="Curved Connector 120"/>
            <p:cNvCxnSpPr/>
            <p:nvPr/>
          </p:nvCxnSpPr>
          <p:spPr>
            <a:xfrm rot="16200000" flipV="1">
              <a:off x="3203302" y="2252374"/>
              <a:ext cx="921004" cy="694631"/>
            </a:xfrm>
            <a:prstGeom prst="curvedConnector3">
              <a:avLst>
                <a:gd name="adj1" fmla="val 102844"/>
              </a:avLst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6" name="Group 2055"/>
          <p:cNvGrpSpPr/>
          <p:nvPr/>
        </p:nvGrpSpPr>
        <p:grpSpPr>
          <a:xfrm>
            <a:off x="6631860" y="959710"/>
            <a:ext cx="2128339" cy="564290"/>
            <a:chOff x="6631860" y="822058"/>
            <a:chExt cx="2128339" cy="564290"/>
          </a:xfrm>
        </p:grpSpPr>
        <p:sp>
          <p:nvSpPr>
            <p:cNvPr id="135" name="Rectangle 134"/>
            <p:cNvSpPr/>
            <p:nvPr/>
          </p:nvSpPr>
          <p:spPr>
            <a:xfrm>
              <a:off x="6638052" y="837216"/>
              <a:ext cx="731520" cy="27432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" tIns="45720" rIns="18288" bIns="27432" rtlCol="0" anchor="t" anchorCtr="0"/>
            <a:lstStyle/>
            <a:p>
              <a:pPr algn="ctr">
                <a:lnSpc>
                  <a:spcPts val="1400"/>
                </a:lnSpc>
                <a:spcBef>
                  <a:spcPts val="600"/>
                </a:spcBef>
              </a:pPr>
              <a:r>
                <a:rPr lang="en-US" b="1" kern="100" dirty="0" smtClean="0">
                  <a:latin typeface="Arial Narrow" panose="020B0606020202030204" pitchFamily="34" charset="0"/>
                </a:rPr>
                <a:t>N input</a:t>
              </a:r>
              <a:endParaRPr lang="en-US" b="1" kern="100" dirty="0">
                <a:latin typeface="Arial Narrow" panose="020B0606020202030204" pitchFamily="34" charset="0"/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6631860" y="1102573"/>
              <a:ext cx="731520" cy="26517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" tIns="45720" rIns="18288" bIns="27432" rtlCol="0" anchor="t" anchorCtr="0"/>
            <a:lstStyle/>
            <a:p>
              <a:pPr algn="ctr">
                <a:lnSpc>
                  <a:spcPts val="1600"/>
                </a:lnSpc>
                <a:spcBef>
                  <a:spcPts val="600"/>
                </a:spcBef>
              </a:pPr>
              <a:r>
                <a:rPr lang="en-US" b="1" kern="100" dirty="0" smtClean="0">
                  <a:latin typeface="Arial Narrow" panose="020B0606020202030204" pitchFamily="34" charset="0"/>
                </a:rPr>
                <a:t>N loss</a:t>
              </a:r>
              <a:endParaRPr lang="en-US" b="1" kern="100" dirty="0">
                <a:latin typeface="Arial Narrow" panose="020B0606020202030204" pitchFamily="34" charset="0"/>
              </a:endParaRPr>
            </a:p>
          </p:txBody>
        </p:sp>
        <p:sp>
          <p:nvSpPr>
            <p:cNvPr id="137" name="Oval 136"/>
            <p:cNvSpPr/>
            <p:nvPr/>
          </p:nvSpPr>
          <p:spPr>
            <a:xfrm>
              <a:off x="7381617" y="822058"/>
              <a:ext cx="1378582" cy="564290"/>
            </a:xfrm>
            <a:prstGeom prst="ellipse">
              <a:avLst/>
            </a:prstGeom>
            <a:solidFill>
              <a:srgbClr val="0688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" rIns="18288" rtlCol="0" anchor="ctr"/>
            <a:lstStyle/>
            <a:p>
              <a:pPr algn="ctr">
                <a:lnSpc>
                  <a:spcPts val="1600"/>
                </a:lnSpc>
              </a:pPr>
              <a:endParaRPr lang="en-US" b="1" dirty="0">
                <a:latin typeface="Arial Narrow" panose="020B0606020202030204" pitchFamily="34" charset="0"/>
              </a:endParaRPr>
            </a:p>
          </p:txBody>
        </p:sp>
        <p:sp>
          <p:nvSpPr>
            <p:cNvPr id="2055" name="Rectangle 2054"/>
            <p:cNvSpPr/>
            <p:nvPr/>
          </p:nvSpPr>
          <p:spPr>
            <a:xfrm>
              <a:off x="7366869" y="967971"/>
              <a:ext cx="1393330" cy="29751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lang="en-US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N component</a:t>
              </a:r>
            </a:p>
          </p:txBody>
        </p:sp>
      </p:grpSp>
      <p:sp>
        <p:nvSpPr>
          <p:cNvPr id="2057" name="TextBox 2056"/>
          <p:cNvSpPr txBox="1"/>
          <p:nvPr/>
        </p:nvSpPr>
        <p:spPr>
          <a:xfrm>
            <a:off x="338202" y="363835"/>
            <a:ext cx="4258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cs typeface="Aharoni" panose="02010803020104030203" pitchFamily="2" charset="-79"/>
              </a:rPr>
              <a:t>The Nitrogen Cycle </a:t>
            </a:r>
            <a:endParaRPr lang="en-US" sz="2800" b="1" dirty="0">
              <a:solidFill>
                <a:schemeClr val="tx2"/>
              </a:solidFill>
              <a:cs typeface="Aharoni" panose="02010803020104030203" pitchFamily="2" charset="-79"/>
            </a:endParaRPr>
          </a:p>
        </p:txBody>
      </p:sp>
      <p:sp>
        <p:nvSpPr>
          <p:cNvPr id="2060" name="Oval 2059"/>
          <p:cNvSpPr/>
          <p:nvPr/>
        </p:nvSpPr>
        <p:spPr>
          <a:xfrm>
            <a:off x="1652650" y="5228510"/>
            <a:ext cx="1826847" cy="110422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468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6947"/>
            <a:ext cx="7848600" cy="973253"/>
          </a:xfrm>
        </p:spPr>
        <p:txBody>
          <a:bodyPr anchor="ctr" anchorCtr="0">
            <a:noAutofit/>
          </a:bodyPr>
          <a:lstStyle/>
          <a:p>
            <a:pPr marL="0" indent="0" algn="ctr">
              <a:lnSpc>
                <a:spcPts val="4000"/>
              </a:lnSpc>
              <a:buNone/>
            </a:pPr>
            <a:r>
              <a:rPr lang="en-US" sz="3600" b="1" dirty="0" smtClean="0"/>
              <a:t>Conditions Controlling Organic N Mineralization and Immobilization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6781800" cy="3657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chemeClr val="tx1"/>
                </a:solidFill>
              </a:rPr>
              <a:t>Sources of organic fertilizer:</a:t>
            </a:r>
            <a:endParaRPr lang="en-US" sz="2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	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Carbon to nitrogen (</a:t>
            </a:r>
            <a:r>
              <a:rPr lang="en-US" sz="2600" b="1" dirty="0">
                <a:solidFill>
                  <a:schemeClr val="tx1"/>
                </a:solidFill>
                <a:latin typeface="Arial Narrow" panose="020B0606020202030204" pitchFamily="34" charset="0"/>
              </a:rPr>
              <a:t>C:N</a:t>
            </a:r>
            <a:r>
              <a:rPr lang="en-US" sz="2600" dirty="0">
                <a:solidFill>
                  <a:schemeClr val="tx1"/>
                </a:solidFill>
                <a:latin typeface="Arial Narrow" panose="020B0606020202030204" pitchFamily="34" charset="0"/>
              </a:rPr>
              <a:t>) ratio</a:t>
            </a:r>
            <a:r>
              <a:rPr lang="en-US" sz="2600" dirty="0"/>
              <a:t>	</a:t>
            </a:r>
            <a:endParaRPr lang="en-US" sz="2600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chemeClr val="tx1"/>
                </a:solidFill>
              </a:rPr>
              <a:t>Soil moisture and Temperature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chemeClr val="tx1"/>
                </a:solidFill>
              </a:rPr>
              <a:t>Tillage: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b="1" dirty="0">
                <a:solidFill>
                  <a:schemeClr val="tx1"/>
                </a:solidFill>
              </a:rPr>
              <a:t> 	</a:t>
            </a:r>
            <a:r>
              <a:rPr lang="en-US" sz="2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Changes in soil moisture, temperature and 	placement of fertilizers </a:t>
            </a:r>
            <a:endParaRPr lang="en-US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54498" y="1981200"/>
            <a:ext cx="6822702" cy="375487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171CF5"/>
                </a:solidFill>
                <a:latin typeface="+mj-lt"/>
              </a:rPr>
              <a:t>Sources of organic </a:t>
            </a:r>
            <a:r>
              <a:rPr lang="en-US" sz="2800" b="1" dirty="0" smtClean="0">
                <a:solidFill>
                  <a:srgbClr val="171CF5"/>
                </a:solidFill>
                <a:latin typeface="+mj-lt"/>
              </a:rPr>
              <a:t>fertilizer:</a:t>
            </a:r>
          </a:p>
          <a:p>
            <a:pPr>
              <a:spcBef>
                <a:spcPts val="1200"/>
              </a:spcBef>
            </a:pPr>
            <a:r>
              <a:rPr lang="en-US" sz="2000" b="1" dirty="0" smtClean="0">
                <a:solidFill>
                  <a:srgbClr val="171CF5"/>
                </a:solidFill>
                <a:latin typeface="+mj-lt"/>
              </a:rPr>
              <a:t>Relationships between C:N Ratio and N mineralization</a:t>
            </a:r>
          </a:p>
          <a:p>
            <a:pPr>
              <a:spcBef>
                <a:spcPts val="1200"/>
              </a:spcBef>
            </a:pPr>
            <a:endParaRPr lang="en-US" sz="2000" b="1" dirty="0">
              <a:solidFill>
                <a:srgbClr val="171CF5"/>
              </a:solidFill>
              <a:latin typeface="+mj-lt"/>
            </a:endParaRPr>
          </a:p>
          <a:p>
            <a:pPr>
              <a:spcBef>
                <a:spcPts val="1200"/>
              </a:spcBef>
            </a:pPr>
            <a:endParaRPr lang="en-US" sz="2000" b="1" dirty="0" smtClean="0">
              <a:solidFill>
                <a:srgbClr val="171CF5"/>
              </a:solidFill>
              <a:latin typeface="+mj-lt"/>
            </a:endParaRPr>
          </a:p>
          <a:p>
            <a:pPr>
              <a:spcBef>
                <a:spcPts val="1200"/>
              </a:spcBef>
            </a:pPr>
            <a:endParaRPr lang="en-US" sz="2000" b="1" dirty="0">
              <a:solidFill>
                <a:srgbClr val="171CF5"/>
              </a:solidFill>
              <a:latin typeface="+mj-lt"/>
            </a:endParaRPr>
          </a:p>
          <a:p>
            <a:pPr>
              <a:spcBef>
                <a:spcPts val="1200"/>
              </a:spcBef>
            </a:pPr>
            <a:endParaRPr lang="en-US" sz="2000" b="1" dirty="0" smtClean="0">
              <a:solidFill>
                <a:srgbClr val="171CF5"/>
              </a:solidFill>
              <a:latin typeface="+mj-lt"/>
            </a:endParaRPr>
          </a:p>
          <a:p>
            <a:pPr>
              <a:spcBef>
                <a:spcPts val="1200"/>
              </a:spcBef>
            </a:pPr>
            <a:endParaRPr lang="en-US" sz="2000" b="1" dirty="0">
              <a:solidFill>
                <a:srgbClr val="171CF5"/>
              </a:solidFill>
              <a:latin typeface="+mj-lt"/>
            </a:endParaRPr>
          </a:p>
          <a:p>
            <a:pPr>
              <a:spcBef>
                <a:spcPts val="1200"/>
              </a:spcBef>
            </a:pPr>
            <a:endParaRPr lang="en-US" sz="2000" b="1" dirty="0" smtClean="0">
              <a:solidFill>
                <a:srgbClr val="171CF5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766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4951114"/>
              </p:ext>
            </p:extLst>
          </p:nvPr>
        </p:nvGraphicFramePr>
        <p:xfrm>
          <a:off x="894218" y="1571625"/>
          <a:ext cx="7316331" cy="4572003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449669"/>
                <a:gridCol w="682352"/>
                <a:gridCol w="985620"/>
                <a:gridCol w="2198690"/>
              </a:tblGrid>
              <a:tr h="297809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800" b="1" u="none" strike="noStrike" dirty="0">
                          <a:effectLst/>
                          <a:latin typeface="Arial Narrow" panose="020B0606020202030204" pitchFamily="34" charset="0"/>
                        </a:rPr>
                        <a:t>Source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 Narrow" panose="020B0606020202030204" pitchFamily="34" charset="0"/>
                        </a:rPr>
                        <a:t>%N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C:N ratio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% of</a:t>
                      </a:r>
                      <a:r>
                        <a:rPr lang="en-US" sz="1800" b="1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total N mineralized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</a:tr>
              <a:tr h="297809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800" b="1" u="none" strike="noStrike" dirty="0">
                          <a:effectLst/>
                          <a:latin typeface="Arial Narrow" panose="020B0606020202030204" pitchFamily="34" charset="0"/>
                        </a:rPr>
                        <a:t>Seabird Guano Pellets  (11-10-2.5)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 Narrow" panose="020B0606020202030204" pitchFamily="34" charset="0"/>
                        </a:rPr>
                        <a:t>72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</a:tr>
              <a:tr h="297809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800" b="1" u="none" strike="noStrike" dirty="0">
                          <a:effectLst/>
                          <a:latin typeface="Arial Narrow" panose="020B0606020202030204" pitchFamily="34" charset="0"/>
                        </a:rPr>
                        <a:t>Wilbur Ellis 13-0-0 Blood meal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 Narrow" panose="020B0606020202030204" pitchFamily="34" charset="0"/>
                        </a:rPr>
                        <a:t>63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</a:tr>
              <a:tr h="297809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800" b="1" u="none" strike="noStrike">
                          <a:effectLst/>
                          <a:latin typeface="Arial Narrow" panose="020B0606020202030204" pitchFamily="34" charset="0"/>
                        </a:rPr>
                        <a:t>Bio-Ggro (8-5-3) fish bone meal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 Narrow" panose="020B0606020202030204" pitchFamily="34" charset="0"/>
                        </a:rPr>
                        <a:t>61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</a:tr>
              <a:tr h="297809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800" b="1" u="none" strike="noStrike">
                          <a:effectLst/>
                          <a:latin typeface="Arial Narrow" panose="020B0606020202030204" pitchFamily="34" charset="0"/>
                        </a:rPr>
                        <a:t>Nature's Intent 9-3-4 (feather meal)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 Narrow" panose="020B0606020202030204" pitchFamily="34" charset="0"/>
                        </a:rPr>
                        <a:t>63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</a:tr>
              <a:tr h="297809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800" b="1" u="none" strike="noStrike" dirty="0">
                          <a:effectLst/>
                          <a:latin typeface="Arial Narrow" panose="020B0606020202030204" pitchFamily="34" charset="0"/>
                        </a:rPr>
                        <a:t>Wilbur Ellis 10-4.5-0 fish meal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 Narrow" panose="020B0606020202030204" pitchFamily="34" charset="0"/>
                        </a:rPr>
                        <a:t>62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</a:tr>
              <a:tr h="297809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800" b="1" u="none" strike="noStrike" dirty="0">
                          <a:effectLst/>
                          <a:latin typeface="Arial Narrow" panose="020B0606020202030204" pitchFamily="34" charset="0"/>
                        </a:rPr>
                        <a:t>Bio-Grow 7-7-2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 Narrow" panose="020B0606020202030204" pitchFamily="34" charset="0"/>
                        </a:rPr>
                        <a:t>58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</a:tr>
              <a:tr h="340306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800" b="1" u="none" strike="noStrike" dirty="0">
                          <a:effectLst/>
                          <a:latin typeface="Arial Narrow" panose="020B0606020202030204" pitchFamily="34" charset="0"/>
                        </a:rPr>
                        <a:t>Concentrate's (soybean meal)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 Narrow" panose="020B0606020202030204" pitchFamily="34" charset="0"/>
                        </a:rPr>
                        <a:t>68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</a:tr>
              <a:tr h="297809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800" b="1" u="none" strike="noStrike" dirty="0">
                          <a:effectLst/>
                          <a:latin typeface="Arial Narrow" panose="020B0606020202030204" pitchFamily="34" charset="0"/>
                        </a:rPr>
                        <a:t>X-</a:t>
                      </a:r>
                      <a:r>
                        <a:rPr lang="en-US" sz="1800" b="1" u="none" strike="noStrike" dirty="0" err="1">
                          <a:effectLst/>
                          <a:latin typeface="Arial Narrow" panose="020B0606020202030204" pitchFamily="34" charset="0"/>
                        </a:rPr>
                        <a:t>cel</a:t>
                      </a:r>
                      <a:r>
                        <a:rPr lang="en-US" sz="1800" b="1" u="none" strike="noStrike" dirty="0">
                          <a:effectLst/>
                          <a:latin typeface="Arial Narrow" panose="020B0606020202030204" pitchFamily="34" charset="0"/>
                        </a:rPr>
                        <a:t> (corn gluten meal)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 Narrow" panose="020B0606020202030204" pitchFamily="34" charset="0"/>
                        </a:rPr>
                        <a:t>72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</a:tr>
              <a:tr h="36018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800" b="1" u="none" strike="noStrike" dirty="0">
                          <a:effectLst/>
                          <a:latin typeface="Arial Narrow" panose="020B0606020202030204" pitchFamily="34" charset="0"/>
                        </a:rPr>
                        <a:t>Wilbur-Ellis (3-15-0) bone meal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 Narrow" panose="020B0606020202030204" pitchFamily="34" charset="0"/>
                        </a:rPr>
                        <a:t>58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</a:tr>
              <a:tr h="297809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8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Poultry </a:t>
                      </a:r>
                      <a:r>
                        <a:rPr lang="en-US" sz="1800" b="1" u="none" strike="noStrike" dirty="0">
                          <a:effectLst/>
                          <a:latin typeface="Arial Narrow" panose="020B0606020202030204" pitchFamily="34" charset="0"/>
                        </a:rPr>
                        <a:t>litter (3.5-2-2)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 Narrow" panose="020B0606020202030204" pitchFamily="34" charset="0"/>
                        </a:rPr>
                        <a:t>3.5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 Narrow" panose="020B0606020202030204" pitchFamily="34" charset="0"/>
                        </a:rPr>
                        <a:t>32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</a:tr>
              <a:tr h="297809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800" b="1" u="none" strike="noStrike" dirty="0">
                          <a:effectLst/>
                          <a:latin typeface="Arial Narrow" panose="020B0606020202030204" pitchFamily="34" charset="0"/>
                        </a:rPr>
                        <a:t>Rabbit manure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</a:tr>
              <a:tr h="297809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8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Yard </a:t>
                      </a:r>
                      <a:r>
                        <a:rPr lang="en-US" sz="1800" b="1" u="none" strike="noStrike" dirty="0">
                          <a:effectLst/>
                          <a:latin typeface="Arial Narrow" panose="020B0606020202030204" pitchFamily="34" charset="0"/>
                        </a:rPr>
                        <a:t>trimming compost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 Narrow" panose="020B0606020202030204" pitchFamily="34" charset="0"/>
                        </a:rPr>
                        <a:t>1.7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</a:tr>
              <a:tr h="297809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8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Alfalfa </a:t>
                      </a:r>
                      <a:r>
                        <a:rPr lang="en-US" sz="1800" b="1" u="none" strike="noStrike" dirty="0">
                          <a:effectLst/>
                          <a:latin typeface="Arial Narrow" panose="020B0606020202030204" pitchFamily="34" charset="0"/>
                        </a:rPr>
                        <a:t>meal (2.5-0-0)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</a:tr>
              <a:tr h="297809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8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Kelp </a:t>
                      </a:r>
                      <a:r>
                        <a:rPr lang="en-US" sz="1800" b="1" u="none" strike="noStrike" dirty="0">
                          <a:effectLst/>
                          <a:latin typeface="Arial Narrow" panose="020B0606020202030204" pitchFamily="34" charset="0"/>
                        </a:rPr>
                        <a:t>meal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 Narrow" panose="020B0606020202030204" pitchFamily="34" charset="0"/>
                        </a:rPr>
                        <a:t>1.2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381000" y="228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ts val="4000"/>
              </a:lnSpc>
            </a:pPr>
            <a:r>
              <a:rPr lang="en-US" sz="3600" b="1" dirty="0" smtClean="0"/>
              <a:t>C:N Ratio and N Mineralization Rate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1524000" y="6268819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(R. </a:t>
            </a:r>
            <a:r>
              <a:rPr lang="en-US" dirty="0">
                <a:latin typeface="Arial Narrow" panose="020B0606020202030204" pitchFamily="34" charset="0"/>
              </a:rPr>
              <a:t>Flynn, </a:t>
            </a:r>
            <a:r>
              <a:rPr lang="en-US" dirty="0" smtClean="0">
                <a:latin typeface="Arial Narrow" panose="020B0606020202030204" pitchFamily="34" charset="0"/>
              </a:rPr>
              <a:t>2008, New </a:t>
            </a:r>
            <a:r>
              <a:rPr lang="en-US" dirty="0">
                <a:latin typeface="Arial Narrow" panose="020B0606020202030204" pitchFamily="34" charset="0"/>
              </a:rPr>
              <a:t>Mexico </a:t>
            </a:r>
            <a:r>
              <a:rPr lang="en-US" dirty="0" smtClean="0">
                <a:latin typeface="Arial Narrow" panose="020B0606020202030204" pitchFamily="34" charset="0"/>
              </a:rPr>
              <a:t>State University) 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4219" y="1047750"/>
            <a:ext cx="7411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 Narrow" panose="020B0606020202030204" pitchFamily="34" charset="0"/>
              </a:rPr>
              <a:t>Percent of total N mineralized (Plant Available N) after 4 weeks at Temp= 72⁰F)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29200" y="1540908"/>
            <a:ext cx="3200400" cy="460271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510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81000" y="228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ts val="4000"/>
              </a:lnSpc>
            </a:pPr>
            <a:r>
              <a:rPr lang="en-US" sz="3200" b="1" i="1" dirty="0" smtClean="0"/>
              <a:t>C:N Ratio and N Mineralization Rate</a:t>
            </a:r>
            <a:endParaRPr lang="en-US" sz="3200" b="1" i="1" dirty="0"/>
          </a:p>
        </p:txBody>
      </p:sp>
      <p:sp>
        <p:nvSpPr>
          <p:cNvPr id="3" name="Rectangle 2"/>
          <p:cNvSpPr/>
          <p:nvPr/>
        </p:nvSpPr>
        <p:spPr>
          <a:xfrm>
            <a:off x="2057400" y="6113144"/>
            <a:ext cx="586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(Based on data from R. </a:t>
            </a:r>
            <a:r>
              <a:rPr lang="en-US" dirty="0">
                <a:latin typeface="Arial Narrow" panose="020B0606020202030204" pitchFamily="34" charset="0"/>
              </a:rPr>
              <a:t>Flynn, </a:t>
            </a:r>
            <a:r>
              <a:rPr lang="en-US" dirty="0" smtClean="0">
                <a:latin typeface="Arial Narrow" panose="020B0606020202030204" pitchFamily="34" charset="0"/>
              </a:rPr>
              <a:t>2008, New </a:t>
            </a:r>
            <a:r>
              <a:rPr lang="en-US" dirty="0">
                <a:latin typeface="Arial Narrow" panose="020B0606020202030204" pitchFamily="34" charset="0"/>
              </a:rPr>
              <a:t>Mexico </a:t>
            </a:r>
            <a:r>
              <a:rPr lang="en-US" dirty="0" smtClean="0">
                <a:latin typeface="Arial Narrow" panose="020B0606020202030204" pitchFamily="34" charset="0"/>
              </a:rPr>
              <a:t>State University) 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23686" y="1235034"/>
            <a:ext cx="6049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 Narrow" panose="020B0606020202030204" pitchFamily="34" charset="0"/>
              </a:rPr>
              <a:t>Relationship between C:N ratio and PAN after 4 weeks (T = 72⁰F)</a:t>
            </a:r>
            <a:endParaRPr lang="en-US" b="1" dirty="0">
              <a:latin typeface="Arial Narrow" panose="020B060602020203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323975" y="1824756"/>
            <a:ext cx="6134100" cy="4104110"/>
            <a:chOff x="1323975" y="1824756"/>
            <a:chExt cx="6134100" cy="4104110"/>
          </a:xfrm>
        </p:grpSpPr>
        <p:pic>
          <p:nvPicPr>
            <p:cNvPr id="3078" name="Picture 6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1719" t="10979" r="12805" b="10485"/>
            <a:stretch/>
          </p:blipFill>
          <p:spPr bwMode="auto">
            <a:xfrm>
              <a:off x="1323975" y="1824756"/>
              <a:ext cx="6134100" cy="4104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Rectangle 13"/>
            <p:cNvSpPr/>
            <p:nvPr/>
          </p:nvSpPr>
          <p:spPr>
            <a:xfrm>
              <a:off x="6248400" y="4286250"/>
              <a:ext cx="838200" cy="285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Diamond 11"/>
            <p:cNvSpPr/>
            <p:nvPr/>
          </p:nvSpPr>
          <p:spPr>
            <a:xfrm>
              <a:off x="6629400" y="4391025"/>
              <a:ext cx="228600" cy="228600"/>
            </a:xfrm>
            <a:prstGeom prst="diamond">
              <a:avLst/>
            </a:prstGeom>
            <a:solidFill>
              <a:srgbClr val="E96E09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" name="Straight Connector 10"/>
          <p:cNvCxnSpPr/>
          <p:nvPr/>
        </p:nvCxnSpPr>
        <p:spPr>
          <a:xfrm>
            <a:off x="2430780" y="4343400"/>
            <a:ext cx="4846320" cy="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8040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11155</TotalTime>
  <Words>1072</Words>
  <Application>Microsoft Office PowerPoint</Application>
  <PresentationFormat>On-screen Show (4:3)</PresentationFormat>
  <Paragraphs>289</Paragraphs>
  <Slides>20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Executive</vt:lpstr>
      <vt:lpstr>Management Practices and Nitrogen Availability for Organic Vegetables</vt:lpstr>
      <vt:lpstr>Challenges to Synchronize Plant Available N with Crop N Demand</vt:lpstr>
      <vt:lpstr>Crop Growth and Total N demand</vt:lpstr>
      <vt:lpstr>Crop Growth and Daily N demand</vt:lpstr>
      <vt:lpstr>Question</vt:lpstr>
      <vt:lpstr>Slide 6</vt:lpstr>
      <vt:lpstr>Conditions Controlling Organic N Mineralization and Immobilization</vt:lpstr>
      <vt:lpstr>Slide 8</vt:lpstr>
      <vt:lpstr>Slide 9</vt:lpstr>
      <vt:lpstr>Slide 10</vt:lpstr>
      <vt:lpstr>Slide 11</vt:lpstr>
      <vt:lpstr>Slide 12</vt:lpstr>
      <vt:lpstr>Conditions Controlling Organic N Mineralization and Immobilization</vt:lpstr>
      <vt:lpstr>Slide 14</vt:lpstr>
      <vt:lpstr>Slide 15</vt:lpstr>
      <vt:lpstr>Conditions Controlling Organic N Mineralization and Immobilization</vt:lpstr>
      <vt:lpstr>Tillage Increases N Mineralization Rate</vt:lpstr>
      <vt:lpstr>Tillage Effects on PAN and Crop N Demand  </vt:lpstr>
      <vt:lpstr>Summary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Grace</dc:creator>
  <cp:lastModifiedBy>speaker</cp:lastModifiedBy>
  <cp:revision>184</cp:revision>
  <dcterms:created xsi:type="dcterms:W3CDTF">2014-10-18T21:38:09Z</dcterms:created>
  <dcterms:modified xsi:type="dcterms:W3CDTF">2014-11-14T21:29:46Z</dcterms:modified>
</cp:coreProperties>
</file>